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1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8D2F8A"/>
    <a:srgbClr val="147265"/>
    <a:srgbClr val="8B1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/>
    <p:restoredTop sz="94626"/>
  </p:normalViewPr>
  <p:slideViewPr>
    <p:cSldViewPr snapToGrid="0" snapToObjects="1">
      <p:cViewPr varScale="1">
        <p:scale>
          <a:sx n="85" d="100"/>
          <a:sy n="85" d="100"/>
        </p:scale>
        <p:origin x="918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74B6E-B151-4FF3-8644-951994F1B130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5FDB4FB-8C49-4E7D-BF95-40D00BDFF2A4}">
      <dgm:prSet custT="1"/>
      <dgm:spPr/>
      <dgm:t>
        <a:bodyPr/>
        <a:lstStyle/>
        <a:p>
          <a:pPr algn="just"/>
          <a:r>
            <a:rPr lang="es-MX" sz="1400" b="0" i="0" dirty="0">
              <a:latin typeface="Arial" panose="020B0604020202020204" pitchFamily="34" charset="0"/>
              <a:cs typeface="Arial" panose="020B0604020202020204" pitchFamily="34" charset="0"/>
            </a:rPr>
            <a:t>La actividad física incluye cualquier movimiento que aumente el gasto energético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79E09F-F632-4B22-8238-660A0CA122B9}" type="parTrans" cxnId="{CF5F9B9C-EC18-4C0B-BBAC-13136D8A0FC5}">
      <dgm:prSet/>
      <dgm:spPr/>
      <dgm:t>
        <a:bodyPr/>
        <a:lstStyle/>
        <a:p>
          <a:pPr algn="just"/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37A1E-0B5B-4EEE-AA61-9F5EE6C7B8FB}" type="sibTrans" cxnId="{CF5F9B9C-EC18-4C0B-BBAC-13136D8A0FC5}">
      <dgm:prSet/>
      <dgm:spPr/>
      <dgm:t>
        <a:bodyPr/>
        <a:lstStyle/>
        <a:p>
          <a:pPr algn="just"/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CF746E-923E-4356-B88E-70B326C78534}">
      <dgm:prSet custT="1"/>
      <dgm:spPr/>
      <dgm:t>
        <a:bodyPr/>
        <a:lstStyle/>
        <a:p>
          <a:pPr algn="just"/>
          <a:r>
            <a:rPr lang="es-MX" sz="1400" b="0" i="0" dirty="0">
              <a:latin typeface="Arial" panose="020B0604020202020204" pitchFamily="34" charset="0"/>
              <a:cs typeface="Arial" panose="020B0604020202020204" pitchFamily="34" charset="0"/>
            </a:rPr>
            <a:t>Según la OMS: los </a:t>
          </a:r>
          <a:r>
            <a:rPr lang="es-MX" sz="1400" b="1" i="0" dirty="0">
              <a:latin typeface="Arial" panose="020B0604020202020204" pitchFamily="34" charset="0"/>
              <a:cs typeface="Arial" panose="020B0604020202020204" pitchFamily="34" charset="0"/>
            </a:rPr>
            <a:t>niños y adolescentes </a:t>
          </a:r>
          <a:r>
            <a:rPr lang="es-MX" sz="1400" b="0" i="0" dirty="0">
              <a:latin typeface="Arial" panose="020B0604020202020204" pitchFamily="34" charset="0"/>
              <a:cs typeface="Arial" panose="020B0604020202020204" pitchFamily="34" charset="0"/>
            </a:rPr>
            <a:t>deben realizar por lo menos </a:t>
          </a:r>
          <a:r>
            <a:rPr lang="es-MX" sz="1400" b="1" i="0" dirty="0">
              <a:latin typeface="Arial" panose="020B0604020202020204" pitchFamily="34" charset="0"/>
              <a:cs typeface="Arial" panose="020B0604020202020204" pitchFamily="34" charset="0"/>
            </a:rPr>
            <a:t>60 minutos diarios </a:t>
          </a:r>
          <a:r>
            <a:rPr lang="es-MX" sz="1400" b="0" i="0" dirty="0">
              <a:latin typeface="Arial" panose="020B0604020202020204" pitchFamily="34" charset="0"/>
              <a:cs typeface="Arial" panose="020B0604020202020204" pitchFamily="34" charset="0"/>
            </a:rPr>
            <a:t>de actividad física moderada a vigorosa para ser considerados físicamente activos y obtener beneficios a la salud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202BA4-3EB6-43F8-8E33-5B0EFFEB7141}" type="parTrans" cxnId="{357E0A0B-65D4-4E11-B2F6-3B61F1E1EC9B}">
      <dgm:prSet/>
      <dgm:spPr/>
      <dgm:t>
        <a:bodyPr/>
        <a:lstStyle/>
        <a:p>
          <a:pPr algn="just"/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41C2E-C799-4AB6-8A7D-04A4BDB30CD1}" type="sibTrans" cxnId="{357E0A0B-65D4-4E11-B2F6-3B61F1E1EC9B}">
      <dgm:prSet/>
      <dgm:spPr/>
      <dgm:t>
        <a:bodyPr/>
        <a:lstStyle/>
        <a:p>
          <a:pPr algn="just"/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FAACCF-9744-42BA-B4F1-A812B79C2DBA}">
      <dgm:prSet custT="1"/>
      <dgm:spPr/>
      <dgm:t>
        <a:bodyPr/>
        <a:lstStyle/>
        <a:p>
          <a:pPr algn="just"/>
          <a:r>
            <a:rPr lang="es-MX" sz="1400" b="0" i="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MX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Ensanut</a:t>
          </a:r>
          <a:r>
            <a:rPr lang="es-MX" sz="1400" b="0" i="0" dirty="0">
              <a:latin typeface="Arial" panose="020B0604020202020204" pitchFamily="34" charset="0"/>
              <a:cs typeface="Arial" panose="020B0604020202020204" pitchFamily="34" charset="0"/>
            </a:rPr>
            <a:t> MC 2016 encuentra que el 82.8% de los niños son físicamente inactivos y 39% de los adolescentes. Esta proporción es mayor en las niñas y las adolescentes</a:t>
          </a:r>
          <a:endParaRPr lang="es-MX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CB6581-83E2-4E83-95AF-5701D3F47CA2}" type="parTrans" cxnId="{79FD8A6F-2511-46C0-A6E5-D45DE6CBA9AC}">
      <dgm:prSet/>
      <dgm:spPr/>
      <dgm:t>
        <a:bodyPr/>
        <a:lstStyle/>
        <a:p>
          <a:pPr algn="just"/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FD697C-6991-49E7-B227-CC05B1AF4DAA}" type="sibTrans" cxnId="{79FD8A6F-2511-46C0-A6E5-D45DE6CBA9AC}">
      <dgm:prSet/>
      <dgm:spPr/>
      <dgm:t>
        <a:bodyPr/>
        <a:lstStyle/>
        <a:p>
          <a:pPr algn="just"/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EC498C-7735-47B4-9D29-F9B886356C7A}">
      <dgm:prSet custT="1"/>
      <dgm:spPr/>
      <dgm:t>
        <a:bodyPr/>
        <a:lstStyle/>
        <a:p>
          <a:pPr algn="just"/>
          <a:r>
            <a:rPr lang="es-MX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patrones de actividad física en los niños están asociados con los que muestran en la edad adulta</a:t>
          </a:r>
          <a:endParaRPr lang="es-MX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0E400-68CD-4023-AA32-04662679BD26}" type="parTrans" cxnId="{7DFE3E34-08BA-43BE-80AC-33EA0625A66D}">
      <dgm:prSet/>
      <dgm:spPr/>
      <dgm:t>
        <a:bodyPr/>
        <a:lstStyle/>
        <a:p>
          <a:pPr algn="just"/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E6021E-FEF7-4581-9B67-5D71101108A8}" type="sibTrans" cxnId="{7DFE3E34-08BA-43BE-80AC-33EA0625A66D}">
      <dgm:prSet/>
      <dgm:spPr/>
      <dgm:t>
        <a:bodyPr/>
        <a:lstStyle/>
        <a:p>
          <a:pPr algn="just"/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9A807-6334-4BC2-BE98-DC8ABB28F959}">
      <dgm:prSet custT="1"/>
      <dgm:spPr/>
      <dgm:t>
        <a:bodyPr/>
        <a:lstStyle/>
        <a:p>
          <a:pPr algn="just"/>
          <a:r>
            <a:rPr lang="es-MX" sz="1400" b="1" i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Quienes no realizan actividad física en etapas tempranas de la vida tienen mayor probabilidad de desarrollar enfermedades crónicas</a:t>
          </a:r>
          <a:endParaRPr lang="es-MX" sz="14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B0796-B293-4954-A4FB-FDADD78801AE}" type="parTrans" cxnId="{CC2B5961-D948-405A-AC53-5D0D2A389844}">
      <dgm:prSet/>
      <dgm:spPr/>
      <dgm:t>
        <a:bodyPr/>
        <a:lstStyle/>
        <a:p>
          <a:pPr algn="just"/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C74A0-F242-4288-BA7E-B3340AAA15D1}" type="sibTrans" cxnId="{CC2B5961-D948-405A-AC53-5D0D2A389844}">
      <dgm:prSet/>
      <dgm:spPr/>
      <dgm:t>
        <a:bodyPr/>
        <a:lstStyle/>
        <a:p>
          <a:pPr algn="just"/>
          <a:endParaRPr lang="es-MX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02D1B3-3719-4D0E-B813-51BFB4016A55}" type="pres">
      <dgm:prSet presAssocID="{63174B6E-B151-4FF3-8644-951994F1B130}" presName="vert0" presStyleCnt="0">
        <dgm:presLayoutVars>
          <dgm:dir/>
          <dgm:animOne val="branch"/>
          <dgm:animLvl val="lvl"/>
        </dgm:presLayoutVars>
      </dgm:prSet>
      <dgm:spPr/>
    </dgm:pt>
    <dgm:pt modelId="{D5B531CD-486E-4049-8792-8D13D08572FA}" type="pres">
      <dgm:prSet presAssocID="{55FDB4FB-8C49-4E7D-BF95-40D00BDFF2A4}" presName="thickLine" presStyleLbl="alignNode1" presStyleIdx="0" presStyleCnt="5"/>
      <dgm:spPr/>
    </dgm:pt>
    <dgm:pt modelId="{271D2820-0F5D-4AE3-87DD-5F5B6455CBFB}" type="pres">
      <dgm:prSet presAssocID="{55FDB4FB-8C49-4E7D-BF95-40D00BDFF2A4}" presName="horz1" presStyleCnt="0"/>
      <dgm:spPr/>
    </dgm:pt>
    <dgm:pt modelId="{3D71BB1E-6225-4E75-BBAE-5EAE0A54912F}" type="pres">
      <dgm:prSet presAssocID="{55FDB4FB-8C49-4E7D-BF95-40D00BDFF2A4}" presName="tx1" presStyleLbl="revTx" presStyleIdx="0" presStyleCnt="5"/>
      <dgm:spPr/>
    </dgm:pt>
    <dgm:pt modelId="{9B154190-0B99-4B54-B9FF-F2026015300B}" type="pres">
      <dgm:prSet presAssocID="{55FDB4FB-8C49-4E7D-BF95-40D00BDFF2A4}" presName="vert1" presStyleCnt="0"/>
      <dgm:spPr/>
    </dgm:pt>
    <dgm:pt modelId="{39AD176D-51A3-4F56-BCAE-BF45917F7945}" type="pres">
      <dgm:prSet presAssocID="{0CCF746E-923E-4356-B88E-70B326C78534}" presName="thickLine" presStyleLbl="alignNode1" presStyleIdx="1" presStyleCnt="5"/>
      <dgm:spPr/>
    </dgm:pt>
    <dgm:pt modelId="{700255BB-44FB-41BA-B5EC-394F7109F09D}" type="pres">
      <dgm:prSet presAssocID="{0CCF746E-923E-4356-B88E-70B326C78534}" presName="horz1" presStyleCnt="0"/>
      <dgm:spPr/>
    </dgm:pt>
    <dgm:pt modelId="{8E47E1C5-DFF4-4300-B231-70DDA451EAC5}" type="pres">
      <dgm:prSet presAssocID="{0CCF746E-923E-4356-B88E-70B326C78534}" presName="tx1" presStyleLbl="revTx" presStyleIdx="1" presStyleCnt="5"/>
      <dgm:spPr/>
    </dgm:pt>
    <dgm:pt modelId="{C5442BC6-4B71-4FD2-9328-BD4FF1A6F37D}" type="pres">
      <dgm:prSet presAssocID="{0CCF746E-923E-4356-B88E-70B326C78534}" presName="vert1" presStyleCnt="0"/>
      <dgm:spPr/>
    </dgm:pt>
    <dgm:pt modelId="{545F852C-451E-4230-B49F-F874C7F2739C}" type="pres">
      <dgm:prSet presAssocID="{A3FAACCF-9744-42BA-B4F1-A812B79C2DBA}" presName="thickLine" presStyleLbl="alignNode1" presStyleIdx="2" presStyleCnt="5"/>
      <dgm:spPr/>
    </dgm:pt>
    <dgm:pt modelId="{C41E21A7-D02B-42D0-AFB6-62C66F3C0B5A}" type="pres">
      <dgm:prSet presAssocID="{A3FAACCF-9744-42BA-B4F1-A812B79C2DBA}" presName="horz1" presStyleCnt="0"/>
      <dgm:spPr/>
    </dgm:pt>
    <dgm:pt modelId="{1BCA5782-F359-469D-A4BE-5AE262F7DAC1}" type="pres">
      <dgm:prSet presAssocID="{A3FAACCF-9744-42BA-B4F1-A812B79C2DBA}" presName="tx1" presStyleLbl="revTx" presStyleIdx="2" presStyleCnt="5"/>
      <dgm:spPr/>
    </dgm:pt>
    <dgm:pt modelId="{F9207E1B-3A77-4E17-911D-144F27628C8D}" type="pres">
      <dgm:prSet presAssocID="{A3FAACCF-9744-42BA-B4F1-A812B79C2DBA}" presName="vert1" presStyleCnt="0"/>
      <dgm:spPr/>
    </dgm:pt>
    <dgm:pt modelId="{0A2EADCD-6AB7-4F5B-8B6A-DC99B8738381}" type="pres">
      <dgm:prSet presAssocID="{F6EC498C-7735-47B4-9D29-F9B886356C7A}" presName="thickLine" presStyleLbl="alignNode1" presStyleIdx="3" presStyleCnt="5"/>
      <dgm:spPr/>
    </dgm:pt>
    <dgm:pt modelId="{BD320C30-4B4D-45C3-927A-B3C095A1D6ED}" type="pres">
      <dgm:prSet presAssocID="{F6EC498C-7735-47B4-9D29-F9B886356C7A}" presName="horz1" presStyleCnt="0"/>
      <dgm:spPr/>
    </dgm:pt>
    <dgm:pt modelId="{88B6A54F-DE4E-43D5-9AD6-EDA9B36847EB}" type="pres">
      <dgm:prSet presAssocID="{F6EC498C-7735-47B4-9D29-F9B886356C7A}" presName="tx1" presStyleLbl="revTx" presStyleIdx="3" presStyleCnt="5"/>
      <dgm:spPr/>
    </dgm:pt>
    <dgm:pt modelId="{4408023E-11BA-4988-AA56-79BF662BAA11}" type="pres">
      <dgm:prSet presAssocID="{F6EC498C-7735-47B4-9D29-F9B886356C7A}" presName="vert1" presStyleCnt="0"/>
      <dgm:spPr/>
    </dgm:pt>
    <dgm:pt modelId="{337F1078-EF14-4179-B844-9271E58A9ADF}" type="pres">
      <dgm:prSet presAssocID="{6599A807-6334-4BC2-BE98-DC8ABB28F959}" presName="thickLine" presStyleLbl="alignNode1" presStyleIdx="4" presStyleCnt="5"/>
      <dgm:spPr/>
    </dgm:pt>
    <dgm:pt modelId="{4CBAC12A-20E9-4863-889E-5C905394B438}" type="pres">
      <dgm:prSet presAssocID="{6599A807-6334-4BC2-BE98-DC8ABB28F959}" presName="horz1" presStyleCnt="0"/>
      <dgm:spPr/>
    </dgm:pt>
    <dgm:pt modelId="{9D837B85-24E3-4D74-A2DA-37E8546E9749}" type="pres">
      <dgm:prSet presAssocID="{6599A807-6334-4BC2-BE98-DC8ABB28F959}" presName="tx1" presStyleLbl="revTx" presStyleIdx="4" presStyleCnt="5"/>
      <dgm:spPr/>
    </dgm:pt>
    <dgm:pt modelId="{F4E2C9B8-D568-4341-8DBA-A92438FB95C4}" type="pres">
      <dgm:prSet presAssocID="{6599A807-6334-4BC2-BE98-DC8ABB28F959}" presName="vert1" presStyleCnt="0"/>
      <dgm:spPr/>
    </dgm:pt>
  </dgm:ptLst>
  <dgm:cxnLst>
    <dgm:cxn modelId="{357E0A0B-65D4-4E11-B2F6-3B61F1E1EC9B}" srcId="{63174B6E-B151-4FF3-8644-951994F1B130}" destId="{0CCF746E-923E-4356-B88E-70B326C78534}" srcOrd="1" destOrd="0" parTransId="{4E202BA4-3EB6-43F8-8E33-5B0EFFEB7141}" sibTransId="{40141C2E-C799-4AB6-8A7D-04A4BDB30CD1}"/>
    <dgm:cxn modelId="{8842E631-20C9-4D01-BC1A-7B8F71D04272}" type="presOf" srcId="{A3FAACCF-9744-42BA-B4F1-A812B79C2DBA}" destId="{1BCA5782-F359-469D-A4BE-5AE262F7DAC1}" srcOrd="0" destOrd="0" presId="urn:microsoft.com/office/officeart/2008/layout/LinedList"/>
    <dgm:cxn modelId="{7DFE3E34-08BA-43BE-80AC-33EA0625A66D}" srcId="{63174B6E-B151-4FF3-8644-951994F1B130}" destId="{F6EC498C-7735-47B4-9D29-F9B886356C7A}" srcOrd="3" destOrd="0" parTransId="{3550E400-68CD-4023-AA32-04662679BD26}" sibTransId="{CAE6021E-FEF7-4581-9B67-5D71101108A8}"/>
    <dgm:cxn modelId="{CE247F37-1B35-4E95-ADDC-3B8C2A1E877E}" type="presOf" srcId="{6599A807-6334-4BC2-BE98-DC8ABB28F959}" destId="{9D837B85-24E3-4D74-A2DA-37E8546E9749}" srcOrd="0" destOrd="0" presId="urn:microsoft.com/office/officeart/2008/layout/LinedList"/>
    <dgm:cxn modelId="{CC2B5961-D948-405A-AC53-5D0D2A389844}" srcId="{63174B6E-B151-4FF3-8644-951994F1B130}" destId="{6599A807-6334-4BC2-BE98-DC8ABB28F959}" srcOrd="4" destOrd="0" parTransId="{C4AB0796-B293-4954-A4FB-FDADD78801AE}" sibTransId="{24FC74A0-F242-4288-BA7E-B3340AAA15D1}"/>
    <dgm:cxn modelId="{79FD8A6F-2511-46C0-A6E5-D45DE6CBA9AC}" srcId="{63174B6E-B151-4FF3-8644-951994F1B130}" destId="{A3FAACCF-9744-42BA-B4F1-A812B79C2DBA}" srcOrd="2" destOrd="0" parTransId="{43CB6581-83E2-4E83-95AF-5701D3F47CA2}" sibTransId="{9BFD697C-6991-49E7-B227-CC05B1AF4DAA}"/>
    <dgm:cxn modelId="{4FD1E377-9187-451C-AA6E-F2D018003B23}" type="presOf" srcId="{0CCF746E-923E-4356-B88E-70B326C78534}" destId="{8E47E1C5-DFF4-4300-B231-70DDA451EAC5}" srcOrd="0" destOrd="0" presId="urn:microsoft.com/office/officeart/2008/layout/LinedList"/>
    <dgm:cxn modelId="{CF5F9B9C-EC18-4C0B-BBAC-13136D8A0FC5}" srcId="{63174B6E-B151-4FF3-8644-951994F1B130}" destId="{55FDB4FB-8C49-4E7D-BF95-40D00BDFF2A4}" srcOrd="0" destOrd="0" parTransId="{4079E09F-F632-4B22-8238-660A0CA122B9}" sibTransId="{84A37A1E-0B5B-4EEE-AA61-9F5EE6C7B8FB}"/>
    <dgm:cxn modelId="{F6FD47B8-DEEF-489B-90EA-710CC514330B}" type="presOf" srcId="{63174B6E-B151-4FF3-8644-951994F1B130}" destId="{A602D1B3-3719-4D0E-B813-51BFB4016A55}" srcOrd="0" destOrd="0" presId="urn:microsoft.com/office/officeart/2008/layout/LinedList"/>
    <dgm:cxn modelId="{E96307CD-B8E0-4FB6-9124-CD033B77C478}" type="presOf" srcId="{55FDB4FB-8C49-4E7D-BF95-40D00BDFF2A4}" destId="{3D71BB1E-6225-4E75-BBAE-5EAE0A54912F}" srcOrd="0" destOrd="0" presId="urn:microsoft.com/office/officeart/2008/layout/LinedList"/>
    <dgm:cxn modelId="{7D8448E7-7580-494D-9612-6B2F3FD664DD}" type="presOf" srcId="{F6EC498C-7735-47B4-9D29-F9B886356C7A}" destId="{88B6A54F-DE4E-43D5-9AD6-EDA9B36847EB}" srcOrd="0" destOrd="0" presId="urn:microsoft.com/office/officeart/2008/layout/LinedList"/>
    <dgm:cxn modelId="{CA158CB6-43E6-4B6D-AD72-CBB34524D08D}" type="presParOf" srcId="{A602D1B3-3719-4D0E-B813-51BFB4016A55}" destId="{D5B531CD-486E-4049-8792-8D13D08572FA}" srcOrd="0" destOrd="0" presId="urn:microsoft.com/office/officeart/2008/layout/LinedList"/>
    <dgm:cxn modelId="{8D38E873-781B-408A-B311-FD274FD3D91F}" type="presParOf" srcId="{A602D1B3-3719-4D0E-B813-51BFB4016A55}" destId="{271D2820-0F5D-4AE3-87DD-5F5B6455CBFB}" srcOrd="1" destOrd="0" presId="urn:microsoft.com/office/officeart/2008/layout/LinedList"/>
    <dgm:cxn modelId="{54ED2885-5C9B-44FD-BDCD-59C98FFFDB14}" type="presParOf" srcId="{271D2820-0F5D-4AE3-87DD-5F5B6455CBFB}" destId="{3D71BB1E-6225-4E75-BBAE-5EAE0A54912F}" srcOrd="0" destOrd="0" presId="urn:microsoft.com/office/officeart/2008/layout/LinedList"/>
    <dgm:cxn modelId="{2CFE5AE7-F2C3-406B-9CF2-E5F44F266B04}" type="presParOf" srcId="{271D2820-0F5D-4AE3-87DD-5F5B6455CBFB}" destId="{9B154190-0B99-4B54-B9FF-F2026015300B}" srcOrd="1" destOrd="0" presId="urn:microsoft.com/office/officeart/2008/layout/LinedList"/>
    <dgm:cxn modelId="{53C87C35-0644-469A-AF88-D5B204E8940A}" type="presParOf" srcId="{A602D1B3-3719-4D0E-B813-51BFB4016A55}" destId="{39AD176D-51A3-4F56-BCAE-BF45917F7945}" srcOrd="2" destOrd="0" presId="urn:microsoft.com/office/officeart/2008/layout/LinedList"/>
    <dgm:cxn modelId="{D2E5771F-CDE9-4B10-89D5-5B2FF06524AF}" type="presParOf" srcId="{A602D1B3-3719-4D0E-B813-51BFB4016A55}" destId="{700255BB-44FB-41BA-B5EC-394F7109F09D}" srcOrd="3" destOrd="0" presId="urn:microsoft.com/office/officeart/2008/layout/LinedList"/>
    <dgm:cxn modelId="{6684B329-DE16-4C3E-8CB8-8C7890846875}" type="presParOf" srcId="{700255BB-44FB-41BA-B5EC-394F7109F09D}" destId="{8E47E1C5-DFF4-4300-B231-70DDA451EAC5}" srcOrd="0" destOrd="0" presId="urn:microsoft.com/office/officeart/2008/layout/LinedList"/>
    <dgm:cxn modelId="{B3A56E59-3E41-46FB-B140-BF82C2316A11}" type="presParOf" srcId="{700255BB-44FB-41BA-B5EC-394F7109F09D}" destId="{C5442BC6-4B71-4FD2-9328-BD4FF1A6F37D}" srcOrd="1" destOrd="0" presId="urn:microsoft.com/office/officeart/2008/layout/LinedList"/>
    <dgm:cxn modelId="{31124769-85A2-4B88-9F32-EC344A44005F}" type="presParOf" srcId="{A602D1B3-3719-4D0E-B813-51BFB4016A55}" destId="{545F852C-451E-4230-B49F-F874C7F2739C}" srcOrd="4" destOrd="0" presId="urn:microsoft.com/office/officeart/2008/layout/LinedList"/>
    <dgm:cxn modelId="{FCF385DE-46E8-4CE6-952B-7FD2B8D676C8}" type="presParOf" srcId="{A602D1B3-3719-4D0E-B813-51BFB4016A55}" destId="{C41E21A7-D02B-42D0-AFB6-62C66F3C0B5A}" srcOrd="5" destOrd="0" presId="urn:microsoft.com/office/officeart/2008/layout/LinedList"/>
    <dgm:cxn modelId="{84B3547B-3B2A-4F14-BD8A-4C5C505FC90E}" type="presParOf" srcId="{C41E21A7-D02B-42D0-AFB6-62C66F3C0B5A}" destId="{1BCA5782-F359-469D-A4BE-5AE262F7DAC1}" srcOrd="0" destOrd="0" presId="urn:microsoft.com/office/officeart/2008/layout/LinedList"/>
    <dgm:cxn modelId="{0940FD02-8EDD-4B8A-858A-5689399A63C7}" type="presParOf" srcId="{C41E21A7-D02B-42D0-AFB6-62C66F3C0B5A}" destId="{F9207E1B-3A77-4E17-911D-144F27628C8D}" srcOrd="1" destOrd="0" presId="urn:microsoft.com/office/officeart/2008/layout/LinedList"/>
    <dgm:cxn modelId="{1ED8ED30-A217-44DA-B69E-B60243A77891}" type="presParOf" srcId="{A602D1B3-3719-4D0E-B813-51BFB4016A55}" destId="{0A2EADCD-6AB7-4F5B-8B6A-DC99B8738381}" srcOrd="6" destOrd="0" presId="urn:microsoft.com/office/officeart/2008/layout/LinedList"/>
    <dgm:cxn modelId="{ED1C2E5F-D42A-4543-91F4-B172E54F0451}" type="presParOf" srcId="{A602D1B3-3719-4D0E-B813-51BFB4016A55}" destId="{BD320C30-4B4D-45C3-927A-B3C095A1D6ED}" srcOrd="7" destOrd="0" presId="urn:microsoft.com/office/officeart/2008/layout/LinedList"/>
    <dgm:cxn modelId="{4FC37B18-6F98-4067-B33E-F54C2EFF8266}" type="presParOf" srcId="{BD320C30-4B4D-45C3-927A-B3C095A1D6ED}" destId="{88B6A54F-DE4E-43D5-9AD6-EDA9B36847EB}" srcOrd="0" destOrd="0" presId="urn:microsoft.com/office/officeart/2008/layout/LinedList"/>
    <dgm:cxn modelId="{3AD15289-0498-4554-9DBB-4FAE77AA7F66}" type="presParOf" srcId="{BD320C30-4B4D-45C3-927A-B3C095A1D6ED}" destId="{4408023E-11BA-4988-AA56-79BF662BAA11}" srcOrd="1" destOrd="0" presId="urn:microsoft.com/office/officeart/2008/layout/LinedList"/>
    <dgm:cxn modelId="{C1C11862-3B76-4ABD-89D5-1F34B23DEAF4}" type="presParOf" srcId="{A602D1B3-3719-4D0E-B813-51BFB4016A55}" destId="{337F1078-EF14-4179-B844-9271E58A9ADF}" srcOrd="8" destOrd="0" presId="urn:microsoft.com/office/officeart/2008/layout/LinedList"/>
    <dgm:cxn modelId="{205954D3-D826-4810-B550-24020546D331}" type="presParOf" srcId="{A602D1B3-3719-4D0E-B813-51BFB4016A55}" destId="{4CBAC12A-20E9-4863-889E-5C905394B438}" srcOrd="9" destOrd="0" presId="urn:microsoft.com/office/officeart/2008/layout/LinedList"/>
    <dgm:cxn modelId="{CF14C179-037D-4BFE-912C-B2EEC8BBE00B}" type="presParOf" srcId="{4CBAC12A-20E9-4863-889E-5C905394B438}" destId="{9D837B85-24E3-4D74-A2DA-37E8546E9749}" srcOrd="0" destOrd="0" presId="urn:microsoft.com/office/officeart/2008/layout/LinedList"/>
    <dgm:cxn modelId="{2F91271D-D8D7-472C-A5B4-A6E7DDB3DDBC}" type="presParOf" srcId="{4CBAC12A-20E9-4863-889E-5C905394B438}" destId="{F4E2C9B8-D568-4341-8DBA-A92438FB95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511E9-5881-4CB5-B1CB-22E35B63FA2A}" type="doc">
      <dgm:prSet loTypeId="urn:microsoft.com/office/officeart/2005/8/layout/matrix3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CAA3231-3489-4296-BA13-C8646DFF9CED}">
      <dgm:prSet custT="1"/>
      <dgm:spPr/>
      <dgm:t>
        <a:bodyPr/>
        <a:lstStyle/>
        <a:p>
          <a:r>
            <a:rPr lang="es-MX" sz="1200" b="0" i="0" dirty="0"/>
            <a:t>Los trastornos frecuentes en </a:t>
          </a:r>
          <a:r>
            <a:rPr lang="es-MX" sz="1200" b="1" i="0" dirty="0"/>
            <a:t>ambos sexos </a:t>
          </a:r>
          <a:r>
            <a:rPr lang="es-MX" sz="1200" b="0" i="0" dirty="0"/>
            <a:t>fueron: las fobias específicas y la fobia social</a:t>
          </a:r>
          <a:endParaRPr lang="es-MX" sz="1200" b="0" dirty="0"/>
        </a:p>
      </dgm:t>
    </dgm:pt>
    <dgm:pt modelId="{F9FCE451-9E96-4107-8D04-7243E47F119A}" type="parTrans" cxnId="{3C098B99-E52A-4BA3-B89F-BCD07215CAF8}">
      <dgm:prSet/>
      <dgm:spPr/>
      <dgm:t>
        <a:bodyPr/>
        <a:lstStyle/>
        <a:p>
          <a:endParaRPr lang="es-MX" sz="1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A0E05C6-EB64-4810-A1CC-2E1A6D6653AB}" type="sibTrans" cxnId="{3C098B99-E52A-4BA3-B89F-BCD07215CAF8}">
      <dgm:prSet/>
      <dgm:spPr/>
      <dgm:t>
        <a:bodyPr/>
        <a:lstStyle/>
        <a:p>
          <a:endParaRPr lang="es-MX" sz="1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BFEF061-F877-4AB8-8024-B727E34B5869}">
      <dgm:prSet custT="1"/>
      <dgm:spPr/>
      <dgm:t>
        <a:bodyPr/>
        <a:lstStyle/>
        <a:p>
          <a:r>
            <a:rPr lang="es-MX" sz="1200" b="1" i="0"/>
            <a:t>MUJERES</a:t>
          </a:r>
          <a:r>
            <a:rPr lang="es-MX" sz="1200" b="0" i="0"/>
            <a:t>, los trastornos más prevalentes fueron: </a:t>
          </a:r>
        </a:p>
        <a:p>
          <a:r>
            <a:rPr lang="es-MX" sz="1200" b="0" i="0"/>
            <a:t>las fobias, la depresión mayor, </a:t>
          </a:r>
        </a:p>
        <a:p>
          <a:r>
            <a:rPr lang="es-MX" sz="1200" b="0" i="0"/>
            <a:t>el trastorno negativista desafiante, la agorafobia sin pánico y la ansiedad por separación</a:t>
          </a:r>
          <a:endParaRPr lang="es-MX" sz="1200" b="0" dirty="0"/>
        </a:p>
      </dgm:t>
    </dgm:pt>
    <dgm:pt modelId="{C161150C-A8DD-422E-81B0-708849C80F3A}" type="parTrans" cxnId="{B39F06A4-EE39-4FD7-B1CA-73A21A470F28}">
      <dgm:prSet/>
      <dgm:spPr/>
      <dgm:t>
        <a:bodyPr/>
        <a:lstStyle/>
        <a:p>
          <a:endParaRPr lang="es-MX" sz="1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079EF3-1CE7-4383-8DFD-7CD63145B808}" type="sibTrans" cxnId="{B39F06A4-EE39-4FD7-B1CA-73A21A470F28}">
      <dgm:prSet/>
      <dgm:spPr/>
      <dgm:t>
        <a:bodyPr/>
        <a:lstStyle/>
        <a:p>
          <a:endParaRPr lang="es-MX" sz="1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C4DC54E-61F9-4D04-A37C-62298C677A11}">
      <dgm:prSet custT="1"/>
      <dgm:spPr/>
      <dgm:t>
        <a:bodyPr/>
        <a:lstStyle/>
        <a:p>
          <a:r>
            <a:rPr lang="es-MX" sz="1200" b="1" i="0" dirty="0"/>
            <a:t>HOMBRES</a:t>
          </a:r>
          <a:r>
            <a:rPr lang="es-MX" sz="1200" b="0" i="0" dirty="0"/>
            <a:t>, los trastornos más prevalentes después de las fobias fueron:</a:t>
          </a:r>
        </a:p>
        <a:p>
          <a:r>
            <a:rPr lang="es-MX" sz="1200" b="0" i="0" dirty="0"/>
            <a:t> el trastorno negativista desafiante, el abuso de alcohol y el trastorno disocial</a:t>
          </a:r>
          <a:endParaRPr lang="es-MX" sz="1200" b="0" dirty="0"/>
        </a:p>
      </dgm:t>
    </dgm:pt>
    <dgm:pt modelId="{80C21213-B063-4BEA-8C24-0D7A9B569C98}" type="parTrans" cxnId="{61ACF341-E25C-407A-9C9F-85EC3238C155}">
      <dgm:prSet/>
      <dgm:spPr/>
      <dgm:t>
        <a:bodyPr/>
        <a:lstStyle/>
        <a:p>
          <a:endParaRPr lang="es-MX" sz="1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FFDC1A2-433D-4610-A395-A8D7BA365D9B}" type="sibTrans" cxnId="{61ACF341-E25C-407A-9C9F-85EC3238C155}">
      <dgm:prSet/>
      <dgm:spPr/>
      <dgm:t>
        <a:bodyPr/>
        <a:lstStyle/>
        <a:p>
          <a:endParaRPr lang="es-MX" sz="1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A741B6C-4054-4D9B-B85D-D4281A46EE1A}">
      <dgm:prSet custT="1"/>
      <dgm:spPr/>
      <dgm:t>
        <a:bodyPr/>
        <a:lstStyle/>
        <a:p>
          <a:r>
            <a:rPr lang="es-MX" sz="1200" b="1">
              <a:latin typeface="+mn-lt"/>
            </a:rPr>
            <a:t>INEGI.</a:t>
          </a:r>
          <a:r>
            <a:rPr lang="es-MX" sz="1200" b="0">
              <a:latin typeface="+mn-lt"/>
            </a:rPr>
            <a:t> </a:t>
          </a:r>
          <a:r>
            <a:rPr lang="es-MX" sz="1200" b="0" i="0"/>
            <a:t>Lesiones autoinfligidas intencionalmente: cuarto lugar de las causas de mortalidad entre niños y adolescentes</a:t>
          </a:r>
          <a:endParaRPr lang="es-MX" sz="1200" b="0" dirty="0"/>
        </a:p>
      </dgm:t>
    </dgm:pt>
    <dgm:pt modelId="{F2A68E5F-E220-456B-B12E-F5BD46B0972B}" type="parTrans" cxnId="{D482CE65-0BFF-4F08-B1E8-53F0265C4E83}">
      <dgm:prSet/>
      <dgm:spPr/>
      <dgm:t>
        <a:bodyPr/>
        <a:lstStyle/>
        <a:p>
          <a:endParaRPr lang="es-MX" sz="1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789052D-5EBA-419A-B865-457B0218891C}" type="sibTrans" cxnId="{D482CE65-0BFF-4F08-B1E8-53F0265C4E83}">
      <dgm:prSet/>
      <dgm:spPr/>
      <dgm:t>
        <a:bodyPr/>
        <a:lstStyle/>
        <a:p>
          <a:endParaRPr lang="es-MX" sz="1200" b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B56ADD6-9080-4C34-A245-1E2D9E768C76}" type="pres">
      <dgm:prSet presAssocID="{A0D511E9-5881-4CB5-B1CB-22E35B63FA2A}" presName="matrix" presStyleCnt="0">
        <dgm:presLayoutVars>
          <dgm:chMax val="1"/>
          <dgm:dir/>
          <dgm:resizeHandles val="exact"/>
        </dgm:presLayoutVars>
      </dgm:prSet>
      <dgm:spPr/>
    </dgm:pt>
    <dgm:pt modelId="{0A2BACF3-066C-4F60-8375-692097BFF91E}" type="pres">
      <dgm:prSet presAssocID="{A0D511E9-5881-4CB5-B1CB-22E35B63FA2A}" presName="diamond" presStyleLbl="bgShp" presStyleIdx="0" presStyleCnt="1" custLinFactNeighborX="8929" custLinFactNeighborY="-1980"/>
      <dgm:spPr/>
    </dgm:pt>
    <dgm:pt modelId="{8A727931-E924-4505-A956-33335E64FBEA}" type="pres">
      <dgm:prSet presAssocID="{A0D511E9-5881-4CB5-B1CB-22E35B63FA2A}" presName="quad1" presStyleLbl="node1" presStyleIdx="0" presStyleCnt="4" custScaleX="147476" custLinFactNeighborX="-5081" custLinFactNeighborY="-5298">
        <dgm:presLayoutVars>
          <dgm:chMax val="0"/>
          <dgm:chPref val="0"/>
          <dgm:bulletEnabled val="1"/>
        </dgm:presLayoutVars>
      </dgm:prSet>
      <dgm:spPr/>
    </dgm:pt>
    <dgm:pt modelId="{8EEA9FAC-DBDA-4D0B-A96B-BE2FF54840AC}" type="pres">
      <dgm:prSet presAssocID="{A0D511E9-5881-4CB5-B1CB-22E35B63FA2A}" presName="quad2" presStyleLbl="node1" presStyleIdx="1" presStyleCnt="4" custScaleX="153515" custLinFactNeighborX="44069" custLinFactNeighborY="-5298">
        <dgm:presLayoutVars>
          <dgm:chMax val="0"/>
          <dgm:chPref val="0"/>
          <dgm:bulletEnabled val="1"/>
        </dgm:presLayoutVars>
      </dgm:prSet>
      <dgm:spPr/>
    </dgm:pt>
    <dgm:pt modelId="{51454BE9-38A3-4C9C-9998-735C29E496A1}" type="pres">
      <dgm:prSet presAssocID="{A0D511E9-5881-4CB5-B1CB-22E35B63FA2A}" presName="quad3" presStyleLbl="node1" presStyleIdx="2" presStyleCnt="4" custScaleX="147476">
        <dgm:presLayoutVars>
          <dgm:chMax val="0"/>
          <dgm:chPref val="0"/>
          <dgm:bulletEnabled val="1"/>
        </dgm:presLayoutVars>
      </dgm:prSet>
      <dgm:spPr/>
    </dgm:pt>
    <dgm:pt modelId="{0F9471F7-EE5D-4D5F-B16E-F76ABCCBD517}" type="pres">
      <dgm:prSet presAssocID="{A0D511E9-5881-4CB5-B1CB-22E35B63FA2A}" presName="quad4" presStyleLbl="node1" presStyleIdx="3" presStyleCnt="4" custScaleX="153390" custLinFactNeighborX="44007" custLinFactNeighborY="679">
        <dgm:presLayoutVars>
          <dgm:chMax val="0"/>
          <dgm:chPref val="0"/>
          <dgm:bulletEnabled val="1"/>
        </dgm:presLayoutVars>
      </dgm:prSet>
      <dgm:spPr/>
    </dgm:pt>
  </dgm:ptLst>
  <dgm:cxnLst>
    <dgm:cxn modelId="{C5928010-AD63-4754-89E0-8266863D6382}" type="presOf" srcId="{9C4DC54E-61F9-4D04-A37C-62298C677A11}" destId="{51454BE9-38A3-4C9C-9998-735C29E496A1}" srcOrd="0" destOrd="0" presId="urn:microsoft.com/office/officeart/2005/8/layout/matrix3"/>
    <dgm:cxn modelId="{61ACF341-E25C-407A-9C9F-85EC3238C155}" srcId="{A0D511E9-5881-4CB5-B1CB-22E35B63FA2A}" destId="{9C4DC54E-61F9-4D04-A37C-62298C677A11}" srcOrd="2" destOrd="0" parTransId="{80C21213-B063-4BEA-8C24-0D7A9B569C98}" sibTransId="{BFFDC1A2-433D-4610-A395-A8D7BA365D9B}"/>
    <dgm:cxn modelId="{D482CE65-0BFF-4F08-B1E8-53F0265C4E83}" srcId="{A0D511E9-5881-4CB5-B1CB-22E35B63FA2A}" destId="{DA741B6C-4054-4D9B-B85D-D4281A46EE1A}" srcOrd="3" destOrd="0" parTransId="{F2A68E5F-E220-456B-B12E-F5BD46B0972B}" sibTransId="{A789052D-5EBA-419A-B865-457B0218891C}"/>
    <dgm:cxn modelId="{118F2C73-74B8-4673-89EB-81A3979FAAE1}" type="presOf" srcId="{A0D511E9-5881-4CB5-B1CB-22E35B63FA2A}" destId="{FB56ADD6-9080-4C34-A245-1E2D9E768C76}" srcOrd="0" destOrd="0" presId="urn:microsoft.com/office/officeart/2005/8/layout/matrix3"/>
    <dgm:cxn modelId="{B4228183-CB32-498B-A9A1-CDE18EB4B972}" type="presOf" srcId="{DA741B6C-4054-4D9B-B85D-D4281A46EE1A}" destId="{0F9471F7-EE5D-4D5F-B16E-F76ABCCBD517}" srcOrd="0" destOrd="0" presId="urn:microsoft.com/office/officeart/2005/8/layout/matrix3"/>
    <dgm:cxn modelId="{3C098B99-E52A-4BA3-B89F-BCD07215CAF8}" srcId="{A0D511E9-5881-4CB5-B1CB-22E35B63FA2A}" destId="{0CAA3231-3489-4296-BA13-C8646DFF9CED}" srcOrd="0" destOrd="0" parTransId="{F9FCE451-9E96-4107-8D04-7243E47F119A}" sibTransId="{FA0E05C6-EB64-4810-A1CC-2E1A6D6653AB}"/>
    <dgm:cxn modelId="{B39F06A4-EE39-4FD7-B1CA-73A21A470F28}" srcId="{A0D511E9-5881-4CB5-B1CB-22E35B63FA2A}" destId="{ABFEF061-F877-4AB8-8024-B727E34B5869}" srcOrd="1" destOrd="0" parTransId="{C161150C-A8DD-422E-81B0-708849C80F3A}" sibTransId="{70079EF3-1CE7-4383-8DFD-7CD63145B808}"/>
    <dgm:cxn modelId="{4C4D7FCC-571B-4C49-9102-FD4C1345CD22}" type="presOf" srcId="{0CAA3231-3489-4296-BA13-C8646DFF9CED}" destId="{8A727931-E924-4505-A956-33335E64FBEA}" srcOrd="0" destOrd="0" presId="urn:microsoft.com/office/officeart/2005/8/layout/matrix3"/>
    <dgm:cxn modelId="{DCD206ED-4FD5-4025-B7FF-208D3BF4C783}" type="presOf" srcId="{ABFEF061-F877-4AB8-8024-B727E34B5869}" destId="{8EEA9FAC-DBDA-4D0B-A96B-BE2FF54840AC}" srcOrd="0" destOrd="0" presId="urn:microsoft.com/office/officeart/2005/8/layout/matrix3"/>
    <dgm:cxn modelId="{5351AE4E-26F2-4348-966E-4DDF6A34EA15}" type="presParOf" srcId="{FB56ADD6-9080-4C34-A245-1E2D9E768C76}" destId="{0A2BACF3-066C-4F60-8375-692097BFF91E}" srcOrd="0" destOrd="0" presId="urn:microsoft.com/office/officeart/2005/8/layout/matrix3"/>
    <dgm:cxn modelId="{1F877518-D390-4D95-86A7-F5C2F624F8D7}" type="presParOf" srcId="{FB56ADD6-9080-4C34-A245-1E2D9E768C76}" destId="{8A727931-E924-4505-A956-33335E64FBEA}" srcOrd="1" destOrd="0" presId="urn:microsoft.com/office/officeart/2005/8/layout/matrix3"/>
    <dgm:cxn modelId="{DD36A747-DCD6-4268-A7E2-F4A9E7710E59}" type="presParOf" srcId="{FB56ADD6-9080-4C34-A245-1E2D9E768C76}" destId="{8EEA9FAC-DBDA-4D0B-A96B-BE2FF54840AC}" srcOrd="2" destOrd="0" presId="urn:microsoft.com/office/officeart/2005/8/layout/matrix3"/>
    <dgm:cxn modelId="{B3B75C5E-FB81-45FC-BA2E-13847101E2B7}" type="presParOf" srcId="{FB56ADD6-9080-4C34-A245-1E2D9E768C76}" destId="{51454BE9-38A3-4C9C-9998-735C29E496A1}" srcOrd="3" destOrd="0" presId="urn:microsoft.com/office/officeart/2005/8/layout/matrix3"/>
    <dgm:cxn modelId="{4D08294A-E80F-47ED-9A26-48A804959974}" type="presParOf" srcId="{FB56ADD6-9080-4C34-A245-1E2D9E768C76}" destId="{0F9471F7-EE5D-4D5F-B16E-F76ABCCBD51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531CD-486E-4049-8792-8D13D08572FA}">
      <dsp:nvSpPr>
        <dsp:cNvPr id="0" name=""/>
        <dsp:cNvSpPr/>
      </dsp:nvSpPr>
      <dsp:spPr>
        <a:xfrm>
          <a:off x="0" y="431"/>
          <a:ext cx="753035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1BB1E-6225-4E75-BBAE-5EAE0A54912F}">
      <dsp:nvSpPr>
        <dsp:cNvPr id="0" name=""/>
        <dsp:cNvSpPr/>
      </dsp:nvSpPr>
      <dsp:spPr>
        <a:xfrm>
          <a:off x="0" y="431"/>
          <a:ext cx="7530353" cy="70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La actividad física incluye cualquier movimiento que aumente el gasto energético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1"/>
        <a:ext cx="7530353" cy="706192"/>
      </dsp:txXfrm>
    </dsp:sp>
    <dsp:sp modelId="{39AD176D-51A3-4F56-BCAE-BF45917F7945}">
      <dsp:nvSpPr>
        <dsp:cNvPr id="0" name=""/>
        <dsp:cNvSpPr/>
      </dsp:nvSpPr>
      <dsp:spPr>
        <a:xfrm>
          <a:off x="0" y="706623"/>
          <a:ext cx="7530353" cy="0"/>
        </a:xfrm>
        <a:prstGeom prst="line">
          <a:avLst/>
        </a:prstGeom>
        <a:solidFill>
          <a:schemeClr val="accent3">
            <a:hueOff val="528178"/>
            <a:satOff val="-3956"/>
            <a:lumOff val="735"/>
            <a:alphaOff val="0"/>
          </a:schemeClr>
        </a:solidFill>
        <a:ln w="25400" cap="flat" cmpd="sng" algn="ctr">
          <a:solidFill>
            <a:schemeClr val="accent3">
              <a:hueOff val="528178"/>
              <a:satOff val="-3956"/>
              <a:lumOff val="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7E1C5-DFF4-4300-B231-70DDA451EAC5}">
      <dsp:nvSpPr>
        <dsp:cNvPr id="0" name=""/>
        <dsp:cNvSpPr/>
      </dsp:nvSpPr>
      <dsp:spPr>
        <a:xfrm>
          <a:off x="0" y="706623"/>
          <a:ext cx="7530353" cy="70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Según la OMS: los </a:t>
          </a:r>
          <a:r>
            <a:rPr lang="es-MX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niños y adolescentes </a:t>
          </a:r>
          <a:r>
            <a:rPr lang="es-MX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deben realizar por lo menos </a:t>
          </a:r>
          <a:r>
            <a:rPr lang="es-MX" sz="1400" b="1" i="0" kern="1200" dirty="0">
              <a:latin typeface="Arial" panose="020B0604020202020204" pitchFamily="34" charset="0"/>
              <a:cs typeface="Arial" panose="020B0604020202020204" pitchFamily="34" charset="0"/>
            </a:rPr>
            <a:t>60 minutos diarios </a:t>
          </a:r>
          <a:r>
            <a:rPr lang="es-MX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de actividad física moderada a vigorosa para ser considerados físicamente activos y obtener beneficios a la salud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06623"/>
        <a:ext cx="7530353" cy="706192"/>
      </dsp:txXfrm>
    </dsp:sp>
    <dsp:sp modelId="{545F852C-451E-4230-B49F-F874C7F2739C}">
      <dsp:nvSpPr>
        <dsp:cNvPr id="0" name=""/>
        <dsp:cNvSpPr/>
      </dsp:nvSpPr>
      <dsp:spPr>
        <a:xfrm>
          <a:off x="0" y="1412815"/>
          <a:ext cx="7530353" cy="0"/>
        </a:xfrm>
        <a:prstGeom prst="line">
          <a:avLst/>
        </a:prstGeom>
        <a:solidFill>
          <a:schemeClr val="accent3">
            <a:hueOff val="1056357"/>
            <a:satOff val="-7911"/>
            <a:lumOff val="1471"/>
            <a:alphaOff val="0"/>
          </a:schemeClr>
        </a:solidFill>
        <a:ln w="25400" cap="flat" cmpd="sng" algn="ctr">
          <a:solidFill>
            <a:schemeClr val="accent3">
              <a:hueOff val="1056357"/>
              <a:satOff val="-7911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A5782-F359-469D-A4BE-5AE262F7DAC1}">
      <dsp:nvSpPr>
        <dsp:cNvPr id="0" name=""/>
        <dsp:cNvSpPr/>
      </dsp:nvSpPr>
      <dsp:spPr>
        <a:xfrm>
          <a:off x="0" y="1412815"/>
          <a:ext cx="7530353" cy="70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MX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Ensanut</a:t>
          </a:r>
          <a:r>
            <a:rPr lang="es-MX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MC 2016 encuentra que el 82.8% de los niños son físicamente inactivos y 39% de los adolescentes. Esta proporción es mayor en las niñas y las adolescentes</a:t>
          </a:r>
          <a:endParaRPr lang="es-MX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12815"/>
        <a:ext cx="7530353" cy="706192"/>
      </dsp:txXfrm>
    </dsp:sp>
    <dsp:sp modelId="{0A2EADCD-6AB7-4F5B-8B6A-DC99B8738381}">
      <dsp:nvSpPr>
        <dsp:cNvPr id="0" name=""/>
        <dsp:cNvSpPr/>
      </dsp:nvSpPr>
      <dsp:spPr>
        <a:xfrm>
          <a:off x="0" y="2119008"/>
          <a:ext cx="7530353" cy="0"/>
        </a:xfrm>
        <a:prstGeom prst="line">
          <a:avLst/>
        </a:prstGeom>
        <a:solidFill>
          <a:schemeClr val="accent3">
            <a:hueOff val="1584535"/>
            <a:satOff val="-11867"/>
            <a:lumOff val="2206"/>
            <a:alphaOff val="0"/>
          </a:schemeClr>
        </a:solidFill>
        <a:ln w="25400" cap="flat" cmpd="sng" algn="ctr">
          <a:solidFill>
            <a:schemeClr val="accent3">
              <a:hueOff val="1584535"/>
              <a:satOff val="-11867"/>
              <a:lumOff val="2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6A54F-DE4E-43D5-9AD6-EDA9B36847EB}">
      <dsp:nvSpPr>
        <dsp:cNvPr id="0" name=""/>
        <dsp:cNvSpPr/>
      </dsp:nvSpPr>
      <dsp:spPr>
        <a:xfrm>
          <a:off x="0" y="2119008"/>
          <a:ext cx="7530353" cy="70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Los patrones de actividad física en los niños están asociados con los que muestran en la edad adulta</a:t>
          </a:r>
          <a:endParaRPr lang="es-MX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19008"/>
        <a:ext cx="7530353" cy="706192"/>
      </dsp:txXfrm>
    </dsp:sp>
    <dsp:sp modelId="{337F1078-EF14-4179-B844-9271E58A9ADF}">
      <dsp:nvSpPr>
        <dsp:cNvPr id="0" name=""/>
        <dsp:cNvSpPr/>
      </dsp:nvSpPr>
      <dsp:spPr>
        <a:xfrm>
          <a:off x="0" y="2825200"/>
          <a:ext cx="7530353" cy="0"/>
        </a:xfrm>
        <a:prstGeom prst="line">
          <a:avLst/>
        </a:prstGeom>
        <a:solidFill>
          <a:schemeClr val="accent3">
            <a:hueOff val="2112714"/>
            <a:satOff val="-15822"/>
            <a:lumOff val="2941"/>
            <a:alphaOff val="0"/>
          </a:schemeClr>
        </a:solidFill>
        <a:ln w="25400" cap="flat" cmpd="sng" algn="ctr">
          <a:solidFill>
            <a:schemeClr val="accent3">
              <a:hueOff val="2112714"/>
              <a:satOff val="-15822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37B85-24E3-4D74-A2DA-37E8546E9749}">
      <dsp:nvSpPr>
        <dsp:cNvPr id="0" name=""/>
        <dsp:cNvSpPr/>
      </dsp:nvSpPr>
      <dsp:spPr>
        <a:xfrm>
          <a:off x="0" y="2825200"/>
          <a:ext cx="7530353" cy="70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i="0" kern="1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Quienes no realizan actividad física en etapas tempranas de la vida tienen mayor probabilidad de desarrollar enfermedades crónicas</a:t>
          </a:r>
          <a:endParaRPr lang="es-MX" sz="140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25200"/>
        <a:ext cx="7530353" cy="706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BACF3-066C-4F60-8375-692097BFF91E}">
      <dsp:nvSpPr>
        <dsp:cNvPr id="0" name=""/>
        <dsp:cNvSpPr/>
      </dsp:nvSpPr>
      <dsp:spPr>
        <a:xfrm>
          <a:off x="1003110" y="0"/>
          <a:ext cx="3615625" cy="361562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727931-E924-4505-A956-33335E64FBEA}">
      <dsp:nvSpPr>
        <dsp:cNvPr id="0" name=""/>
        <dsp:cNvSpPr/>
      </dsp:nvSpPr>
      <dsp:spPr>
        <a:xfrm>
          <a:off x="617381" y="268777"/>
          <a:ext cx="2079549" cy="14100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Los trastornos frecuentes en </a:t>
          </a:r>
          <a:r>
            <a:rPr lang="es-MX" sz="1200" b="1" i="0" kern="1200" dirty="0"/>
            <a:t>ambos sexos </a:t>
          </a:r>
          <a:r>
            <a:rPr lang="es-MX" sz="1200" b="0" i="0" kern="1200" dirty="0"/>
            <a:t>fueron: las fobias específicas y la fobia social</a:t>
          </a:r>
          <a:endParaRPr lang="es-MX" sz="1200" b="0" kern="1200" dirty="0"/>
        </a:p>
      </dsp:txBody>
      <dsp:txXfrm>
        <a:off x="686216" y="337612"/>
        <a:ext cx="1941879" cy="1272423"/>
      </dsp:txXfrm>
    </dsp:sp>
    <dsp:sp modelId="{8EEA9FAC-DBDA-4D0B-A96B-BE2FF54840AC}">
      <dsp:nvSpPr>
        <dsp:cNvPr id="0" name=""/>
        <dsp:cNvSpPr/>
      </dsp:nvSpPr>
      <dsp:spPr>
        <a:xfrm>
          <a:off x="2786427" y="268777"/>
          <a:ext cx="2164705" cy="141009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/>
            <a:t>MUJERES</a:t>
          </a:r>
          <a:r>
            <a:rPr lang="es-MX" sz="1200" b="0" i="0" kern="1200"/>
            <a:t>, los trastornos más prevalentes fueron: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/>
            <a:t>las fobias, la depresión mayor,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/>
            <a:t>el trastorno negativista desafiante, la agorafobia sin pánico y la ansiedad por separación</a:t>
          </a:r>
          <a:endParaRPr lang="es-MX" sz="1200" b="0" kern="1200" dirty="0"/>
        </a:p>
      </dsp:txBody>
      <dsp:txXfrm>
        <a:off x="2855262" y="337612"/>
        <a:ext cx="2027035" cy="1272423"/>
      </dsp:txXfrm>
    </dsp:sp>
    <dsp:sp modelId="{51454BE9-38A3-4C9C-9998-735C29E496A1}">
      <dsp:nvSpPr>
        <dsp:cNvPr id="0" name=""/>
        <dsp:cNvSpPr/>
      </dsp:nvSpPr>
      <dsp:spPr>
        <a:xfrm>
          <a:off x="689028" y="1862046"/>
          <a:ext cx="2079549" cy="141009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i="0" kern="1200" dirty="0"/>
            <a:t>HOMBRES</a:t>
          </a:r>
          <a:r>
            <a:rPr lang="es-MX" sz="1200" b="0" i="0" kern="1200" dirty="0"/>
            <a:t>, los trastornos más prevalentes después de las fobias fueron: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i="0" kern="1200" dirty="0"/>
            <a:t> el trastorno negativista desafiante, el abuso de alcohol y el trastorno disocial</a:t>
          </a:r>
          <a:endParaRPr lang="es-MX" sz="1200" b="0" kern="1200" dirty="0"/>
        </a:p>
      </dsp:txBody>
      <dsp:txXfrm>
        <a:off x="757863" y="1930881"/>
        <a:ext cx="1941879" cy="1272423"/>
      </dsp:txXfrm>
    </dsp:sp>
    <dsp:sp modelId="{0F9471F7-EE5D-4D5F-B16E-F76ABCCBD517}">
      <dsp:nvSpPr>
        <dsp:cNvPr id="0" name=""/>
        <dsp:cNvSpPr/>
      </dsp:nvSpPr>
      <dsp:spPr>
        <a:xfrm>
          <a:off x="2786434" y="1871621"/>
          <a:ext cx="2162942" cy="14100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>
              <a:latin typeface="+mn-lt"/>
            </a:rPr>
            <a:t>INEGI.</a:t>
          </a:r>
          <a:r>
            <a:rPr lang="es-MX" sz="1200" b="0" kern="1200">
              <a:latin typeface="+mn-lt"/>
            </a:rPr>
            <a:t> </a:t>
          </a:r>
          <a:r>
            <a:rPr lang="es-MX" sz="1200" b="0" i="0" kern="1200"/>
            <a:t>Lesiones autoinfligidas intencionalmente: cuarto lugar de las causas de mortalidad entre niños y adolescentes</a:t>
          </a:r>
          <a:endParaRPr lang="es-MX" sz="1200" b="0" kern="1200" dirty="0"/>
        </a:p>
      </dsp:txBody>
      <dsp:txXfrm>
        <a:off x="2855269" y="1940456"/>
        <a:ext cx="2025272" cy="127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09A17-6D02-6548-B755-81CC4B441D82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B884C-1B7F-A544-96FC-0C7F056637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75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A9D48-D45B-C348-B655-408EB4AE6D8C}" type="datetimeFigureOut">
              <a:rPr lang="es-MX" smtClean="0"/>
              <a:t>03/03/2021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9B3CF-99EE-B547-9E24-C8E159C25B4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2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240663"/>
            <a:ext cx="7772400" cy="1102519"/>
          </a:xfrm>
        </p:spPr>
        <p:txBody>
          <a:bodyPr>
            <a:normAutofit/>
          </a:bodyPr>
          <a:lstStyle>
            <a:lvl1pPr>
              <a:defRPr sz="3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557494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39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4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>
            <a:lvl1pPr>
              <a:defRPr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7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40846" y="205979"/>
            <a:ext cx="7686287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40847" y="1200151"/>
            <a:ext cx="7686286" cy="3185177"/>
          </a:xfr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  <a:lvl2pPr>
              <a:defRPr sz="2000" b="0" i="0">
                <a:latin typeface="Arial"/>
                <a:cs typeface="Arial"/>
              </a:defRPr>
            </a:lvl2pPr>
            <a:lvl3pPr>
              <a:defRPr sz="1800" b="0" i="0">
                <a:latin typeface="Arial"/>
                <a:cs typeface="Arial"/>
              </a:defRPr>
            </a:lvl3pPr>
            <a:lvl4pPr>
              <a:defRPr sz="1600" b="0" i="0">
                <a:latin typeface="Arial"/>
                <a:cs typeface="Arial"/>
              </a:defRPr>
            </a:lvl4pPr>
            <a:lvl5pPr>
              <a:defRPr sz="1600" b="0" i="0">
                <a:latin typeface="Arial"/>
                <a:cs typeface="Arial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67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146440"/>
            <a:ext cx="7772400" cy="1021556"/>
          </a:xfrm>
        </p:spPr>
        <p:txBody>
          <a:bodyPr anchor="t">
            <a:normAutofit/>
          </a:bodyPr>
          <a:lstStyle>
            <a:lvl1pPr algn="l">
              <a:defRPr sz="3800" b="1" i="0" cap="all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021299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30832"/>
            <a:ext cx="4038600" cy="2545556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45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69597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49418"/>
            <a:ext cx="4040188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69597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49418"/>
            <a:ext cx="4041775" cy="2568982"/>
          </a:xfrm>
        </p:spPr>
        <p:txBody>
          <a:bodyPr>
            <a:normAutofit/>
          </a:bodyPr>
          <a:lstStyle>
            <a:lvl1pPr>
              <a:defRPr sz="1800" b="0" i="0">
                <a:latin typeface="Arial"/>
                <a:cs typeface="Arial"/>
              </a:defRPr>
            </a:lvl1pPr>
            <a:lvl2pPr>
              <a:defRPr sz="1600" b="0" i="0">
                <a:latin typeface="Arial"/>
                <a:cs typeface="Arial"/>
              </a:defRPr>
            </a:lvl2pPr>
            <a:lvl3pPr>
              <a:defRPr sz="1400" b="0" i="0">
                <a:latin typeface="Arial"/>
                <a:cs typeface="Arial"/>
              </a:defRPr>
            </a:lvl3pPr>
            <a:lvl4pPr>
              <a:defRPr sz="1200" b="0" i="0">
                <a:latin typeface="Arial"/>
                <a:cs typeface="Arial"/>
              </a:defRPr>
            </a:lvl4pPr>
            <a:lvl5pPr>
              <a:defRPr sz="1200" b="0" i="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 i="0">
                <a:solidFill>
                  <a:srgbClr val="8D2F8A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94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7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38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rgbClr val="8D2F8A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81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AF22-ABBB-6940-97D3-5553504EC40B}" type="datetimeFigureOut">
              <a:rPr lang="es-ES" smtClean="0"/>
              <a:t>03/03/2021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E8C3-A2F4-784F-B182-AF7FCEC3A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8D2F8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37432" y="887666"/>
            <a:ext cx="4485955" cy="1102519"/>
          </a:xfrm>
        </p:spPr>
        <p:txBody>
          <a:bodyPr>
            <a:noAutofit/>
          </a:bodyPr>
          <a:lstStyle/>
          <a:p>
            <a:r>
              <a:rPr lang="es-MX" sz="2400" dirty="0"/>
              <a:t>Factores protectores de la actividad física en la salud mental de los adolescentes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37432" y="2204497"/>
            <a:ext cx="4485956" cy="1314450"/>
          </a:xfrm>
        </p:spPr>
        <p:txBody>
          <a:bodyPr/>
          <a:lstStyle/>
          <a:p>
            <a:r>
              <a:rPr lang="es-MX" dirty="0"/>
              <a:t>Dr. Jorge Julio González Olvera</a:t>
            </a:r>
          </a:p>
          <a:p>
            <a:r>
              <a:rPr lang="es-MX" dirty="0"/>
              <a:t>DIRECTOR GENERAL CONADIC</a:t>
            </a:r>
          </a:p>
          <a:p>
            <a:endParaRPr lang="es-ES" dirty="0"/>
          </a:p>
        </p:txBody>
      </p:sp>
      <p:cxnSp>
        <p:nvCxnSpPr>
          <p:cNvPr id="7" name="Conector recto 6"/>
          <p:cNvCxnSpPr>
            <a:cxnSpLocks/>
          </p:cNvCxnSpPr>
          <p:nvPr/>
        </p:nvCxnSpPr>
        <p:spPr>
          <a:xfrm>
            <a:off x="4137434" y="2075837"/>
            <a:ext cx="44859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25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2D887-D423-4AFC-BD49-374C30CC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Tendencia de consumo de sustancias en adolescentes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B834DE-3810-4CDA-BDD7-2F49012B7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 t="10635" r="2382" b="26614"/>
          <a:stretch/>
        </p:blipFill>
        <p:spPr>
          <a:xfrm>
            <a:off x="302078" y="1563909"/>
            <a:ext cx="4269922" cy="2997499"/>
          </a:xfrm>
          <a:prstGeom prst="rect">
            <a:avLst/>
          </a:prstGeom>
        </p:spPr>
      </p:pic>
      <p:pic>
        <p:nvPicPr>
          <p:cNvPr id="4" name="Imagen 3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B278DF02-41F6-45B8-89AD-F7878DBDC1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1587" r="4057" b="28413"/>
          <a:stretch/>
        </p:blipFill>
        <p:spPr>
          <a:xfrm>
            <a:off x="4726663" y="1551146"/>
            <a:ext cx="4103631" cy="297190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4F971A-A83C-461F-B12E-1E7AA3ABD35A}"/>
              </a:ext>
            </a:extLst>
          </p:cNvPr>
          <p:cNvSpPr txBox="1"/>
          <p:nvPr/>
        </p:nvSpPr>
        <p:spPr>
          <a:xfrm>
            <a:off x="5474879" y="1240777"/>
            <a:ext cx="24704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accent3"/>
                </a:solidFill>
              </a:rPr>
              <a:t>17 a 22 años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17C95C-0F59-4A79-8749-AEF01D023EA6}"/>
              </a:ext>
            </a:extLst>
          </p:cNvPr>
          <p:cNvSpPr txBox="1"/>
          <p:nvPr/>
        </p:nvSpPr>
        <p:spPr>
          <a:xfrm>
            <a:off x="960029" y="1240777"/>
            <a:ext cx="24704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accent3"/>
                </a:solidFill>
              </a:rPr>
              <a:t>11 a 16 años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E0F508-61D8-472A-B179-BC856AF86BA3}"/>
              </a:ext>
            </a:extLst>
          </p:cNvPr>
          <p:cNvSpPr txBox="1"/>
          <p:nvPr/>
        </p:nvSpPr>
        <p:spPr>
          <a:xfrm>
            <a:off x="4955883" y="4561409"/>
            <a:ext cx="308529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750" dirty="0">
                <a:solidFill>
                  <a:srgbClr val="211D1E"/>
                </a:solidFill>
              </a:rPr>
              <a:t>Datos obtenidos de la Línea de la Vida de Junio a Noviembre 2020</a:t>
            </a:r>
            <a:endParaRPr lang="es-MX" sz="750" dirty="0"/>
          </a:p>
        </p:txBody>
      </p:sp>
    </p:spTree>
    <p:extLst>
      <p:ext uri="{BB962C8B-B14F-4D97-AF65-F5344CB8AC3E}">
        <p14:creationId xmlns:p14="http://schemas.microsoft.com/office/powerpoint/2010/main" val="210553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A2F6C-CB33-4D7D-B17A-7D972323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Factores protectores de la actividad física en el abuso de sustancias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18D650-689A-415B-AA8D-D8DE1C99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10" y="1302718"/>
            <a:ext cx="4114800" cy="3093482"/>
          </a:xfrm>
        </p:spPr>
        <p:txBody>
          <a:bodyPr>
            <a:normAutofit lnSpcReduction="10000"/>
          </a:bodyPr>
          <a:lstStyle/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Algunos estudios interesados sobre la actividad física y el uso de sustancias en jóvenes encontraron que la actividad deportiva regular se asocia negativamente con personas en riesgo y consumidores de tabaquismo y cannabis.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ejercicio físico regular está relacionado con tasas más bajas de abuso de sustancias  en comparación con personas con baja actividad física.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ejercicio físico regular en la adolescencia proporciona un efecto preventivo sobre el consumo de alcohol y drogas ilícitas en la edad adulta.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A3C6745-6CC4-495F-AA1D-DD2972E94032}"/>
              </a:ext>
            </a:extLst>
          </p:cNvPr>
          <p:cNvSpPr txBox="1"/>
          <p:nvPr/>
        </p:nvSpPr>
        <p:spPr>
          <a:xfrm>
            <a:off x="1398494" y="4472014"/>
            <a:ext cx="676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/>
              <a:t>Dinger, M. K., </a:t>
            </a:r>
            <a:r>
              <a:rPr lang="en-US" sz="600" dirty="0" err="1"/>
              <a:t>Brittain</a:t>
            </a:r>
            <a:r>
              <a:rPr lang="en-US" sz="600" dirty="0"/>
              <a:t>, D. R., &amp; Hutchinson, S. R. (2014). Associations between physical activity and health-related factors in a national sample of college students. </a:t>
            </a:r>
          </a:p>
          <a:p>
            <a:pPr algn="r"/>
            <a:r>
              <a:rPr lang="en-US" sz="600" dirty="0"/>
              <a:t>Journal of American College Health, 62(1), 67–74. </a:t>
            </a:r>
          </a:p>
          <a:p>
            <a:pPr algn="r"/>
            <a:r>
              <a:rPr lang="en-US" sz="600" dirty="0" err="1"/>
              <a:t>Henchoz</a:t>
            </a:r>
            <a:r>
              <a:rPr lang="en-US" sz="600" dirty="0"/>
              <a:t>, Y., Dupuis, M., </a:t>
            </a:r>
            <a:r>
              <a:rPr lang="en-US" sz="600" dirty="0" err="1"/>
              <a:t>Deline</a:t>
            </a:r>
            <a:r>
              <a:rPr lang="en-US" sz="600" dirty="0"/>
              <a:t>, S., Studer, J., Baggio, S., </a:t>
            </a:r>
            <a:r>
              <a:rPr lang="en-US" sz="600" dirty="0" err="1"/>
              <a:t>N’Goran</a:t>
            </a:r>
            <a:r>
              <a:rPr lang="en-US" sz="600" dirty="0"/>
              <a:t>, A. A., … </a:t>
            </a:r>
            <a:r>
              <a:rPr lang="en-US" sz="600" dirty="0" err="1"/>
              <a:t>Gmel</a:t>
            </a:r>
            <a:r>
              <a:rPr lang="en-US" sz="600" dirty="0"/>
              <a:t>, G. (2014). Associations of physical activity and sport and exercise with at-risk substance use in young men: A longitudinal study. Preventive Medicine, 64, 27–31. </a:t>
            </a:r>
            <a:endParaRPr lang="es-MX" sz="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D2850C8-A59E-46F8-A47F-79A6E5BEB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80" t="27202" r="18771" b="44178"/>
          <a:stretch/>
        </p:blipFill>
        <p:spPr>
          <a:xfrm>
            <a:off x="4834469" y="1110673"/>
            <a:ext cx="3353897" cy="15665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0EDA4DE-5ACB-4DE4-AC96-F5FC6F581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80" t="25524" r="9492" b="35134"/>
          <a:stretch/>
        </p:blipFill>
        <p:spPr>
          <a:xfrm>
            <a:off x="4567128" y="2686939"/>
            <a:ext cx="3621238" cy="18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6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A2F6C-CB33-4D7D-B17A-7D972323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Factores protectores de la actividad física en el abuso de sustancias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18D650-689A-415B-AA8D-D8DE1C99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10" y="1302718"/>
            <a:ext cx="4114800" cy="30934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En la transición al abuso de sustancias, el ejercicio:</a:t>
            </a:r>
          </a:p>
          <a:p>
            <a:pPr marL="342900" lvl="1" indent="0" algn="just">
              <a:buNone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Inicio del consumo de sustancias</a:t>
            </a:r>
          </a:p>
          <a:p>
            <a:pPr marL="342900" lvl="1" indent="0" algn="just">
              <a:buNone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La progresión del consumo a la adicción</a:t>
            </a:r>
          </a:p>
          <a:p>
            <a:pPr marL="342900" lvl="1" indent="0" algn="just">
              <a:buNone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El periodo de abstinencia </a:t>
            </a:r>
          </a:p>
          <a:p>
            <a:pPr marL="342900" lvl="1" indent="0" algn="just">
              <a:buNone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Recaída de las sustancias en los trastornos por consumo de alcohol, nicotina y sustancias ilícitas </a:t>
            </a:r>
          </a:p>
          <a:p>
            <a:pPr marL="342900" lvl="1" indent="0" algn="just">
              <a:buNone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Estado de ánimo y calidad de vida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A3C6745-6CC4-495F-AA1D-DD2972E94032}"/>
              </a:ext>
            </a:extLst>
          </p:cNvPr>
          <p:cNvSpPr txBox="1"/>
          <p:nvPr/>
        </p:nvSpPr>
        <p:spPr>
          <a:xfrm>
            <a:off x="1398494" y="4472014"/>
            <a:ext cx="6769634" cy="218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>
              <a:lnSpc>
                <a:spcPct val="107000"/>
              </a:lnSpc>
              <a:spcAft>
                <a:spcPts val="600"/>
              </a:spcAft>
            </a:pPr>
            <a:r>
              <a:rPr lang="es-MX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Wang, D., Wang, Y., Wang, Y., Li, R., &amp; Zhou, C. (2014). </a:t>
            </a:r>
            <a:r>
              <a:rPr lang="es-MX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MX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MX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es-MX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es-MX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MX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substance</a:t>
            </a:r>
            <a:r>
              <a:rPr lang="es-MX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es-MX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disorders</a:t>
            </a:r>
            <a:r>
              <a:rPr lang="es-MX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meta-</a:t>
            </a:r>
            <a:r>
              <a:rPr lang="es-MX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es-MX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MX" sz="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PLoS</a:t>
            </a:r>
            <a:r>
              <a:rPr lang="es-MX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</a:t>
            </a:r>
            <a:r>
              <a:rPr lang="es-MX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MX" sz="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s-MX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(10). </a:t>
            </a:r>
            <a:endParaRPr lang="es-MX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7D5813C8-B655-44BF-9D4A-800D9AEC76DD}"/>
              </a:ext>
            </a:extLst>
          </p:cNvPr>
          <p:cNvSpPr/>
          <p:nvPr/>
        </p:nvSpPr>
        <p:spPr>
          <a:xfrm>
            <a:off x="463120" y="1874786"/>
            <a:ext cx="103419" cy="1593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BBDFBC4B-5A79-40B0-87B9-72D09662CC90}"/>
              </a:ext>
            </a:extLst>
          </p:cNvPr>
          <p:cNvSpPr/>
          <p:nvPr/>
        </p:nvSpPr>
        <p:spPr>
          <a:xfrm>
            <a:off x="470804" y="2150669"/>
            <a:ext cx="103419" cy="1593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D9BD4D01-3AA0-4323-AD75-7D122E109E9F}"/>
              </a:ext>
            </a:extLst>
          </p:cNvPr>
          <p:cNvSpPr/>
          <p:nvPr/>
        </p:nvSpPr>
        <p:spPr>
          <a:xfrm>
            <a:off x="470047" y="2434314"/>
            <a:ext cx="103419" cy="1593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CDD05394-4ED6-42A9-972A-701ADCC4C8E0}"/>
              </a:ext>
            </a:extLst>
          </p:cNvPr>
          <p:cNvSpPr/>
          <p:nvPr/>
        </p:nvSpPr>
        <p:spPr>
          <a:xfrm>
            <a:off x="476451" y="2725026"/>
            <a:ext cx="103419" cy="1593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E081D961-EB5A-4533-9817-88E7E8782D9E}"/>
              </a:ext>
            </a:extLst>
          </p:cNvPr>
          <p:cNvSpPr/>
          <p:nvPr/>
        </p:nvSpPr>
        <p:spPr>
          <a:xfrm rot="10800000">
            <a:off x="491585" y="3457559"/>
            <a:ext cx="103419" cy="1593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pic>
        <p:nvPicPr>
          <p:cNvPr id="16" name="Picture 2" descr="Jóvenes haciendo actividad física al aire libre en el parque, estilo de  vida saludable y buena forma física | Vector Premium">
            <a:extLst>
              <a:ext uri="{FF2B5EF4-FFF2-40B4-BE49-F238E27FC236}">
                <a16:creationId xmlns:a16="http://schemas.microsoft.com/office/drawing/2014/main" id="{432339C4-613D-4606-8F7F-1C591620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251" y="1497769"/>
            <a:ext cx="4215374" cy="21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00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A2F6C-CB33-4D7D-B17A-7D972323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Conclusiones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18D650-689A-415B-AA8D-D8DE1C99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10" y="1302718"/>
            <a:ext cx="5774552" cy="3093482"/>
          </a:xfrm>
        </p:spPr>
        <p:txBody>
          <a:bodyPr>
            <a:normAutofit/>
          </a:bodyPr>
          <a:lstStyle/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es-MX" sz="1500" i="1" dirty="0">
                <a:latin typeface="Arial" panose="020B0604020202020204" pitchFamily="34" charset="0"/>
                <a:cs typeface="Arial" panose="020B0604020202020204" pitchFamily="34" charset="0"/>
              </a:rPr>
              <a:t>“La actividad física da un sentido de significado y propósito de vida, facilita el control personal”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A pesar de la fuerte conexión entre el bienestar físico y la salud mental, todavía existe una falta general de reconocimiento y comprensión del valor del </a:t>
            </a:r>
            <a:r>
              <a:rPr lang="es-MX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físico</a:t>
            </a:r>
            <a:r>
              <a:rPr lang="es-MX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y de otras intervenciones fisioterapéuticas en la </a:t>
            </a:r>
            <a:r>
              <a:rPr lang="es-MX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y tratamiento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adyuvante de los trastornos mentales.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Es necesario establecer </a:t>
            </a:r>
            <a:r>
              <a:rPr lang="es-MX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preventivas y de abordaje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en la salud mental y el abuso en el consumo de sustancias que no sólo incluyan psicofármacos o psicoterapia, sino también pautas de ejercicio físico y de otras intervenciones fisioterapéuticas.</a:t>
            </a:r>
          </a:p>
        </p:txBody>
      </p:sp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B1EF72B2-B8CA-4579-8B82-7650135D9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85" y="1505577"/>
            <a:ext cx="2568850" cy="21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4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500" dirty="0"/>
              <a:t>Actividad física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6341869B-DCEC-45D4-B7C9-9A5971C03D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09879"/>
              </p:ext>
            </p:extLst>
          </p:nvPr>
        </p:nvGraphicFramePr>
        <p:xfrm>
          <a:off x="622407" y="1049409"/>
          <a:ext cx="7530353" cy="353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F499F21-5703-4D1B-9022-17A01401304E}"/>
              </a:ext>
            </a:extLst>
          </p:cNvPr>
          <p:cNvSpPr txBox="1"/>
          <p:nvPr/>
        </p:nvSpPr>
        <p:spPr>
          <a:xfrm>
            <a:off x="378018" y="4581233"/>
            <a:ext cx="7667167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600" i="0" u="none" strike="noStrike" baseline="0" dirty="0">
                <a:solidFill>
                  <a:srgbClr val="211D1E"/>
                </a:solidFill>
              </a:rPr>
              <a:t>Medina C, Jáuregui A, Campos-Nonato I, Barquera S. Prevalencia y tendencias de actividad física en niños y adolescentes: resultados de la </a:t>
            </a:r>
            <a:r>
              <a:rPr lang="fi-FI" sz="600" i="0" u="none" strike="noStrike" baseline="0" dirty="0">
                <a:solidFill>
                  <a:srgbClr val="211D1E"/>
                </a:solidFill>
              </a:rPr>
              <a:t>Ensanut 2012 y Ensanut MC 2016. </a:t>
            </a:r>
            <a:r>
              <a:rPr lang="es-MX" sz="600" i="0" u="none" strike="noStrike" baseline="0" dirty="0">
                <a:solidFill>
                  <a:srgbClr val="211D1E"/>
                </a:solidFill>
              </a:rPr>
              <a:t>Salud Publica Mex 2018;60:263-271 </a:t>
            </a:r>
            <a:endParaRPr lang="es-MX" sz="600" dirty="0"/>
          </a:p>
        </p:txBody>
      </p:sp>
    </p:spTree>
    <p:extLst>
      <p:ext uri="{BB962C8B-B14F-4D97-AF65-F5344CB8AC3E}">
        <p14:creationId xmlns:p14="http://schemas.microsoft.com/office/powerpoint/2010/main" val="39047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500" dirty="0"/>
              <a:t>Prevalencia de trastornos mentales en adolescentes</a:t>
            </a:r>
            <a:endParaRPr lang="es-ES" sz="25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10ACA66-0BC1-40CC-AA95-63ADCAB31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705077"/>
              </p:ext>
            </p:extLst>
          </p:nvPr>
        </p:nvGraphicFramePr>
        <p:xfrm>
          <a:off x="2120794" y="1082151"/>
          <a:ext cx="5009990" cy="361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40475AED-DB8C-4BE2-9E4A-53EA63325783}"/>
              </a:ext>
            </a:extLst>
          </p:cNvPr>
          <p:cNvSpPr txBox="1"/>
          <p:nvPr/>
        </p:nvSpPr>
        <p:spPr>
          <a:xfrm>
            <a:off x="116231" y="1571568"/>
            <a:ext cx="25347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De acuerdo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con los resultados de l</a:t>
            </a:r>
            <a:r>
              <a:rPr 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a Encuesta Mexicana de Salud Mental Adolescente (12 a los 17 años de edad) de la Ciudad de México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MX" sz="1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MX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Los participantes fueron 3005 adolescentes.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F9F0BA-0DAD-46C0-A635-4CA9067813BE}"/>
              </a:ext>
            </a:extLst>
          </p:cNvPr>
          <p:cNvSpPr txBox="1"/>
          <p:nvPr/>
        </p:nvSpPr>
        <p:spPr>
          <a:xfrm>
            <a:off x="7230675" y="1657745"/>
            <a:ext cx="1619949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b="0" i="0" kern="1200" dirty="0">
                <a:latin typeface="Arial" panose="020B0604020202020204" pitchFamily="34" charset="0"/>
                <a:cs typeface="Arial" panose="020B0604020202020204" pitchFamily="34" charset="0"/>
              </a:rPr>
              <a:t>Las mujeres presentaron un mayor número de trastornos y una mayor prevalencia de cualquier trastorno</a:t>
            </a:r>
            <a:endParaRPr lang="es-MX" sz="1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1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5F3BECD9-F239-44E4-8A91-BD71FE11CCFC}"/>
              </a:ext>
            </a:extLst>
          </p:cNvPr>
          <p:cNvGrpSpPr/>
          <p:nvPr/>
        </p:nvGrpSpPr>
        <p:grpSpPr>
          <a:xfrm>
            <a:off x="758790" y="987328"/>
            <a:ext cx="4172005" cy="3160058"/>
            <a:chOff x="424083" y="1825169"/>
            <a:chExt cx="6129996" cy="4796724"/>
          </a:xfrm>
        </p:grpSpPr>
        <p:pic>
          <p:nvPicPr>
            <p:cNvPr id="6" name="Imagen 5" descr="Gráfico, Gráfico circular, Gráfico de proyección solar&#10;&#10;Descripción generada automáticamente">
              <a:extLst>
                <a:ext uri="{FF2B5EF4-FFF2-40B4-BE49-F238E27FC236}">
                  <a16:creationId xmlns:a16="http://schemas.microsoft.com/office/drawing/2014/main" id="{2EF3FC41-4E49-4FD6-AE78-9F8250F38B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5" t="8996" r="2971" b="21061"/>
            <a:stretch/>
          </p:blipFill>
          <p:spPr>
            <a:xfrm>
              <a:off x="424083" y="1825169"/>
              <a:ext cx="6129996" cy="4796724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6B14689-3914-4C38-997E-613AEF72B77C}"/>
                </a:ext>
              </a:extLst>
            </p:cNvPr>
            <p:cNvSpPr txBox="1"/>
            <p:nvPr/>
          </p:nvSpPr>
          <p:spPr>
            <a:xfrm>
              <a:off x="3525436" y="2668815"/>
              <a:ext cx="845778" cy="382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/>
                <a:t>12.5%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09D3448-B5D5-41C2-833B-8AA8E98C28F2}"/>
                </a:ext>
              </a:extLst>
            </p:cNvPr>
            <p:cNvSpPr txBox="1"/>
            <p:nvPr/>
          </p:nvSpPr>
          <p:spPr>
            <a:xfrm>
              <a:off x="3489082" y="5592307"/>
              <a:ext cx="7397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srgbClr val="FBFBFB"/>
                  </a:solidFill>
                </a:rPr>
                <a:t>15.7%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8297F7C-E129-470F-AFF1-805D5A388816}"/>
                </a:ext>
              </a:extLst>
            </p:cNvPr>
            <p:cNvSpPr txBox="1"/>
            <p:nvPr/>
          </p:nvSpPr>
          <p:spPr>
            <a:xfrm>
              <a:off x="1650860" y="5730805"/>
              <a:ext cx="7397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srgbClr val="FBFBFB"/>
                  </a:solidFill>
                </a:rPr>
                <a:t>14.2%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2FD4231-B734-4C30-90AE-DAB00DCD79A9}"/>
                </a:ext>
              </a:extLst>
            </p:cNvPr>
            <p:cNvSpPr txBox="1"/>
            <p:nvPr/>
          </p:nvSpPr>
          <p:spPr>
            <a:xfrm>
              <a:off x="911122" y="4791024"/>
              <a:ext cx="7397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srgbClr val="FBFBFB"/>
                  </a:solidFill>
                </a:rPr>
                <a:t>9.1%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2550DA18-3335-4D89-BF21-0C3646A75EE7}"/>
                </a:ext>
              </a:extLst>
            </p:cNvPr>
            <p:cNvSpPr txBox="1"/>
            <p:nvPr/>
          </p:nvSpPr>
          <p:spPr>
            <a:xfrm>
              <a:off x="708867" y="3812862"/>
              <a:ext cx="7397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schemeClr val="bg2">
                      <a:lumMod val="25000"/>
                    </a:schemeClr>
                  </a:solidFill>
                </a:rPr>
                <a:t>7.7%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41A5EBDC-EADE-4A1C-BA1F-59D22545C4A8}"/>
                </a:ext>
              </a:extLst>
            </p:cNvPr>
            <p:cNvSpPr txBox="1"/>
            <p:nvPr/>
          </p:nvSpPr>
          <p:spPr>
            <a:xfrm>
              <a:off x="991406" y="3111701"/>
              <a:ext cx="7397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/>
                <a:t>6.7%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C0867AE-1E3F-4C17-AC86-5AC7FCBA7E09}"/>
                </a:ext>
              </a:extLst>
            </p:cNvPr>
            <p:cNvSpPr txBox="1"/>
            <p:nvPr/>
          </p:nvSpPr>
          <p:spPr>
            <a:xfrm>
              <a:off x="2128174" y="2356412"/>
              <a:ext cx="627411" cy="35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/>
                <a:t>7.2%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8C754CE-15E1-470B-9E70-5C3032C4A149}"/>
                </a:ext>
              </a:extLst>
            </p:cNvPr>
            <p:cNvSpPr txBox="1"/>
            <p:nvPr/>
          </p:nvSpPr>
          <p:spPr>
            <a:xfrm>
              <a:off x="2755586" y="2229038"/>
              <a:ext cx="73973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/>
                <a:t>4.5%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6755E34-1ECF-48D9-B4D2-523BBE733BBA}"/>
                </a:ext>
              </a:extLst>
            </p:cNvPr>
            <p:cNvSpPr txBox="1"/>
            <p:nvPr/>
          </p:nvSpPr>
          <p:spPr>
            <a:xfrm>
              <a:off x="4302692" y="4082994"/>
              <a:ext cx="7397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srgbClr val="FBFBFB"/>
                  </a:solidFill>
                </a:rPr>
                <a:t>16.7%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C33CB836-E85E-4146-AA14-E7CB20AD8570}"/>
                </a:ext>
              </a:extLst>
            </p:cNvPr>
            <p:cNvSpPr txBox="1"/>
            <p:nvPr/>
          </p:nvSpPr>
          <p:spPr>
            <a:xfrm>
              <a:off x="1448606" y="2641810"/>
              <a:ext cx="73973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/>
                <a:t>5.6%</a:t>
              </a:r>
            </a:p>
          </p:txBody>
        </p:sp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dirty="0"/>
              <a:t>Tendencia de trastornos mentales en adolescentes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568D53E-C728-438B-AF2E-798AD4798E1E}"/>
              </a:ext>
            </a:extLst>
          </p:cNvPr>
          <p:cNvSpPr txBox="1"/>
          <p:nvPr/>
        </p:nvSpPr>
        <p:spPr>
          <a:xfrm>
            <a:off x="5232385" y="1794804"/>
            <a:ext cx="3575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Junio a Noviembre del 2020 en la Línea de la Vida, el 17% de las personas atendidas por algún trastorno mental tenían entre 11 y 22 años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B69A6B2-B0F1-4284-AABA-FD5D4B8562B4}"/>
              </a:ext>
            </a:extLst>
          </p:cNvPr>
          <p:cNvSpPr txBox="1"/>
          <p:nvPr/>
        </p:nvSpPr>
        <p:spPr>
          <a:xfrm>
            <a:off x="5001983" y="4522708"/>
            <a:ext cx="308529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750" dirty="0">
                <a:solidFill>
                  <a:srgbClr val="211D1E"/>
                </a:solidFill>
              </a:rPr>
              <a:t>Datos obtenidos de la Línea de la Vida de Junio a Noviembre 2020</a:t>
            </a:r>
            <a:endParaRPr lang="es-MX" sz="75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FA1E734-ED27-49B4-B453-2A2091F1EA9C}"/>
              </a:ext>
            </a:extLst>
          </p:cNvPr>
          <p:cNvSpPr txBox="1"/>
          <p:nvPr/>
        </p:nvSpPr>
        <p:spPr>
          <a:xfrm>
            <a:off x="3171615" y="1291141"/>
            <a:ext cx="20858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00" b="1" dirty="0">
                <a:solidFill>
                  <a:schemeClr val="accent3"/>
                </a:solidFill>
              </a:rPr>
              <a:t>Por grupo de edad</a:t>
            </a:r>
          </a:p>
        </p:txBody>
      </p:sp>
    </p:spTree>
    <p:extLst>
      <p:ext uri="{BB962C8B-B14F-4D97-AF65-F5344CB8AC3E}">
        <p14:creationId xmlns:p14="http://schemas.microsoft.com/office/powerpoint/2010/main" val="208609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dirty="0"/>
              <a:t>Tendencia de trastornos mentales en adolescentes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11A6FD-3571-404F-8F05-A60A903D1DD8}"/>
              </a:ext>
            </a:extLst>
          </p:cNvPr>
          <p:cNvSpPr txBox="1"/>
          <p:nvPr/>
        </p:nvSpPr>
        <p:spPr>
          <a:xfrm>
            <a:off x="5462610" y="943050"/>
            <a:ext cx="329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3"/>
                </a:solidFill>
              </a:rPr>
              <a:t>17 a 22 años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28EC4E-E91D-40D0-8120-216DFE052EE7}"/>
              </a:ext>
            </a:extLst>
          </p:cNvPr>
          <p:cNvSpPr txBox="1"/>
          <p:nvPr/>
        </p:nvSpPr>
        <p:spPr>
          <a:xfrm>
            <a:off x="527003" y="943050"/>
            <a:ext cx="3293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3"/>
                </a:solidFill>
              </a:rPr>
              <a:t>11 a 16 años</a:t>
            </a:r>
          </a:p>
        </p:txBody>
      </p:sp>
      <p:pic>
        <p:nvPicPr>
          <p:cNvPr id="8" name="Imagen 7" descr="Gráfico, Gráfico radial&#10;&#10;Descripción generada automáticamente">
            <a:extLst>
              <a:ext uri="{FF2B5EF4-FFF2-40B4-BE49-F238E27FC236}">
                <a16:creationId xmlns:a16="http://schemas.microsoft.com/office/drawing/2014/main" id="{DFCCF343-9C24-4ED8-8F3A-29D9DC182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2933" r="2889" b="29200"/>
          <a:stretch/>
        </p:blipFill>
        <p:spPr>
          <a:xfrm>
            <a:off x="255305" y="1498494"/>
            <a:ext cx="4171223" cy="2701956"/>
          </a:xfrm>
          <a:prstGeom prst="rect">
            <a:avLst/>
          </a:prstGeom>
        </p:spPr>
      </p:pic>
      <p:pic>
        <p:nvPicPr>
          <p:cNvPr id="9" name="Imagen 8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7C7E271D-01DF-4C3B-B9A4-472EA59AC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t="14133" r="4057" b="29200"/>
          <a:stretch/>
        </p:blipFill>
        <p:spPr>
          <a:xfrm>
            <a:off x="4786630" y="1498494"/>
            <a:ext cx="4171223" cy="271382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AB0A66F-C3A0-437C-A437-DF470F0C5137}"/>
              </a:ext>
            </a:extLst>
          </p:cNvPr>
          <p:cNvSpPr txBox="1"/>
          <p:nvPr/>
        </p:nvSpPr>
        <p:spPr>
          <a:xfrm>
            <a:off x="5001983" y="4522708"/>
            <a:ext cx="308529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750" dirty="0">
                <a:solidFill>
                  <a:srgbClr val="211D1E"/>
                </a:solidFill>
              </a:rPr>
              <a:t>Datos obtenidos de la Línea de la Vida de Junio a Noviembre 2020</a:t>
            </a:r>
            <a:endParaRPr lang="es-MX" sz="750" dirty="0"/>
          </a:p>
        </p:txBody>
      </p:sp>
    </p:spTree>
    <p:extLst>
      <p:ext uri="{BB962C8B-B14F-4D97-AF65-F5344CB8AC3E}">
        <p14:creationId xmlns:p14="http://schemas.microsoft.com/office/powerpoint/2010/main" val="328580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A2F6C-CB33-4D7D-B17A-7D972323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Factores protectores de la actividad física en la salud mental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CD755C-E750-4602-99A0-A367F473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47" y="1200152"/>
            <a:ext cx="7686286" cy="12741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>
                <a:latin typeface="+mn-lt"/>
              </a:rPr>
              <a:t>La actividad física ya sea en forma de ejercicio o en la práctica deportiva es parte primordial para el mantenimiento de una perspectiva de bienestar que engloba no sólo las variables biológicas, sino también </a:t>
            </a:r>
            <a:r>
              <a:rPr lang="es-MX" b="1" dirty="0">
                <a:solidFill>
                  <a:srgbClr val="FF0000"/>
                </a:solidFill>
                <a:latin typeface="+mn-lt"/>
              </a:rPr>
              <a:t>los aspectos sociales y psicológicos.</a:t>
            </a:r>
          </a:p>
          <a:p>
            <a:pPr algn="just"/>
            <a:r>
              <a:rPr lang="es-MX" dirty="0">
                <a:solidFill>
                  <a:schemeClr val="tx1"/>
                </a:solidFill>
                <a:latin typeface="+mn-lt"/>
              </a:rPr>
              <a:t>La actividad física mejora:</a:t>
            </a:r>
          </a:p>
          <a:p>
            <a:endParaRPr lang="es-MX" dirty="0"/>
          </a:p>
        </p:txBody>
      </p:sp>
      <p:pic>
        <p:nvPicPr>
          <p:cNvPr id="6" name="Picture 6" descr="Jóvenes haciendo actividad física al aire libre en el parque, estilo de  vida saludable y buena forma física | Vector Premium">
            <a:extLst>
              <a:ext uri="{FF2B5EF4-FFF2-40B4-BE49-F238E27FC236}">
                <a16:creationId xmlns:a16="http://schemas.microsoft.com/office/drawing/2014/main" id="{599E7E66-0858-4D3A-8CB5-C27D30102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r="5107" b="6400"/>
          <a:stretch/>
        </p:blipFill>
        <p:spPr bwMode="auto">
          <a:xfrm>
            <a:off x="2060393" y="2323889"/>
            <a:ext cx="4631212" cy="24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948167-58A0-4C36-8303-A0777BE0F075}"/>
              </a:ext>
            </a:extLst>
          </p:cNvPr>
          <p:cNvSpPr txBox="1"/>
          <p:nvPr/>
        </p:nvSpPr>
        <p:spPr>
          <a:xfrm>
            <a:off x="6213159" y="3916625"/>
            <a:ext cx="23974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100" b="1" dirty="0">
                <a:solidFill>
                  <a:srgbClr val="EFBD40"/>
                </a:solidFill>
              </a:rPr>
              <a:t>Estado de ánimo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398073-E6EC-4543-9AAE-18A3AD228E1D}"/>
              </a:ext>
            </a:extLst>
          </p:cNvPr>
          <p:cNvSpPr txBox="1"/>
          <p:nvPr/>
        </p:nvSpPr>
        <p:spPr>
          <a:xfrm>
            <a:off x="1431503" y="3344081"/>
            <a:ext cx="27197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700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Patrón de sueño</a:t>
            </a:r>
            <a:r>
              <a:rPr lang="es-MX" sz="27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AB4891-53FD-4D68-9631-241603F39735}"/>
              </a:ext>
            </a:extLst>
          </p:cNvPr>
          <p:cNvSpPr txBox="1"/>
          <p:nvPr/>
        </p:nvSpPr>
        <p:spPr>
          <a:xfrm>
            <a:off x="3897533" y="2259202"/>
            <a:ext cx="492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Función Cognitiva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F18EDC-DE4B-4113-AE0F-B58188584DEB}"/>
              </a:ext>
            </a:extLst>
          </p:cNvPr>
          <p:cNvSpPr txBox="1"/>
          <p:nvPr/>
        </p:nvSpPr>
        <p:spPr>
          <a:xfrm>
            <a:off x="5516559" y="2573125"/>
            <a:ext cx="492989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700" b="1" dirty="0">
                <a:solidFill>
                  <a:srgbClr val="00B050"/>
                </a:solidFill>
              </a:rPr>
              <a:t>Autoestima</a:t>
            </a:r>
            <a:endParaRPr lang="es-MX" sz="2100" b="1" dirty="0">
              <a:solidFill>
                <a:srgbClr val="00B05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B7B107-5005-4703-AE26-D3A43B00F395}"/>
              </a:ext>
            </a:extLst>
          </p:cNvPr>
          <p:cNvSpPr txBox="1"/>
          <p:nvPr/>
        </p:nvSpPr>
        <p:spPr>
          <a:xfrm>
            <a:off x="2972711" y="2902672"/>
            <a:ext cx="4929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rgbClr val="FF0066"/>
                </a:solidFill>
                <a:latin typeface="Arial Black" panose="020B0A04020102020204" pitchFamily="34" charset="0"/>
              </a:rPr>
              <a:t>Calidad</a:t>
            </a:r>
            <a:r>
              <a:rPr lang="es-MX" sz="3600" b="1" dirty="0">
                <a:solidFill>
                  <a:srgbClr val="FF0066"/>
                </a:solidFill>
              </a:rPr>
              <a:t> </a:t>
            </a:r>
            <a:r>
              <a:rPr lang="es-MX" sz="3600" b="1" dirty="0">
                <a:solidFill>
                  <a:srgbClr val="FF0066"/>
                </a:solidFill>
                <a:latin typeface="Arial Black" panose="020B0A04020102020204" pitchFamily="34" charset="0"/>
              </a:rPr>
              <a:t>de vida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30EAD25-A2E6-4453-B49D-08DBDA8DF278}"/>
              </a:ext>
            </a:extLst>
          </p:cNvPr>
          <p:cNvSpPr txBox="1"/>
          <p:nvPr/>
        </p:nvSpPr>
        <p:spPr>
          <a:xfrm>
            <a:off x="2088254" y="2562937"/>
            <a:ext cx="3253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070C0"/>
                </a:solidFill>
                <a:latin typeface="Arial Nova Cond" panose="020B0506020202020204" pitchFamily="34" charset="0"/>
              </a:rPr>
              <a:t>Afrontamiento</a:t>
            </a:r>
            <a:r>
              <a:rPr lang="es-MX" sz="2400" b="1" dirty="0">
                <a:solidFill>
                  <a:srgbClr val="0070C0"/>
                </a:solidFill>
              </a:rPr>
              <a:t> de estrés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BD9AA68-A418-4AD5-9222-6108B4891302}"/>
              </a:ext>
            </a:extLst>
          </p:cNvPr>
          <p:cNvSpPr txBox="1"/>
          <p:nvPr/>
        </p:nvSpPr>
        <p:spPr>
          <a:xfrm>
            <a:off x="4576388" y="3365595"/>
            <a:ext cx="538521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700" b="1" dirty="0">
                <a:solidFill>
                  <a:schemeClr val="accent4"/>
                </a:solidFill>
                <a:latin typeface="Arial Nova Light" panose="020B0304020202020204" pitchFamily="34" charset="0"/>
              </a:rPr>
              <a:t>Salud Cardiovascular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992B83E-F2CF-41DE-8971-C8E2B80A18D9}"/>
              </a:ext>
            </a:extLst>
          </p:cNvPr>
          <p:cNvSpPr txBox="1"/>
          <p:nvPr/>
        </p:nvSpPr>
        <p:spPr>
          <a:xfrm>
            <a:off x="770494" y="2945266"/>
            <a:ext cx="202086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100" b="1" dirty="0">
                <a:solidFill>
                  <a:schemeClr val="accent2"/>
                </a:solidFill>
              </a:rPr>
              <a:t> Conexión Social</a:t>
            </a:r>
          </a:p>
        </p:txBody>
      </p:sp>
    </p:spTree>
    <p:extLst>
      <p:ext uri="{BB962C8B-B14F-4D97-AF65-F5344CB8AC3E}">
        <p14:creationId xmlns:p14="http://schemas.microsoft.com/office/powerpoint/2010/main" val="171803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A2F6C-CB33-4D7D-B17A-7D972323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Factores protectores de la actividad física en la salud mental 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1E18D650-689A-415B-AA8D-D8DE1C99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9699"/>
            <a:ext cx="4114800" cy="30934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Numerosos estudios indican que el ejercicio físico es un factor de protección determinante en el bienestar psicológico debido a que: </a:t>
            </a:r>
          </a:p>
          <a:p>
            <a:pPr marL="0" indent="0" algn="just">
              <a:buNone/>
            </a:pPr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just">
              <a:buNone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Niveles de ansiedad</a:t>
            </a:r>
          </a:p>
          <a:p>
            <a:pPr marL="342900" lvl="1" indent="0" algn="just">
              <a:buNone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Síntomas depresivos y depresión </a:t>
            </a:r>
          </a:p>
          <a:p>
            <a:pPr marL="342900" lvl="1" indent="0">
              <a:buNone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Ideación suicida y comportamiento suicida</a:t>
            </a:r>
          </a:p>
          <a:p>
            <a:pPr marL="342900" lvl="1" indent="0">
              <a:buNone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Autoestima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MX" dirty="0"/>
          </a:p>
          <a:p>
            <a:endParaRPr lang="es-MX" dirty="0"/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466CD30E-96CF-47A3-BE4A-F8B0E266D134}"/>
              </a:ext>
            </a:extLst>
          </p:cNvPr>
          <p:cNvSpPr txBox="1">
            <a:spLocks/>
          </p:cNvSpPr>
          <p:nvPr/>
        </p:nvSpPr>
        <p:spPr>
          <a:xfrm>
            <a:off x="4663440" y="1385857"/>
            <a:ext cx="4114800" cy="30934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1500" dirty="0">
                <a:latin typeface="+mn-lt"/>
              </a:rPr>
              <a:t>De igual forma, se ha constatado que a mayor actividad física, menor riego de padecer depresión en todas las edades y en ambos sexos.</a:t>
            </a:r>
          </a:p>
        </p:txBody>
      </p:sp>
      <p:pic>
        <p:nvPicPr>
          <p:cNvPr id="17" name="Picture 4" descr="Jóvenes haciendo actividad física al aire libre en el parque | Vector  Premium">
            <a:extLst>
              <a:ext uri="{FF2B5EF4-FFF2-40B4-BE49-F238E27FC236}">
                <a16:creationId xmlns:a16="http://schemas.microsoft.com/office/drawing/2014/main" id="{F70B73C6-2127-4413-BDF1-D76F6AC87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7250" b="4132"/>
          <a:stretch/>
        </p:blipFill>
        <p:spPr bwMode="auto">
          <a:xfrm>
            <a:off x="5068389" y="2191089"/>
            <a:ext cx="3099739" cy="14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A3C6745-6CC4-495F-AA1D-DD2972E94032}"/>
              </a:ext>
            </a:extLst>
          </p:cNvPr>
          <p:cNvSpPr txBox="1"/>
          <p:nvPr/>
        </p:nvSpPr>
        <p:spPr>
          <a:xfrm>
            <a:off x="1398494" y="4310650"/>
            <a:ext cx="6769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/>
              <a:t>Dinger, M. K., </a:t>
            </a:r>
            <a:r>
              <a:rPr lang="en-US" sz="700" dirty="0" err="1"/>
              <a:t>Brittain</a:t>
            </a:r>
            <a:r>
              <a:rPr lang="en-US" sz="700" dirty="0"/>
              <a:t>, D. R., &amp; Hutchinson, S. R. (2014). Associations between physical activity and health-related factors in a national sample of college students. Journal of American College Health, 62(1), 67–74. </a:t>
            </a:r>
          </a:p>
          <a:p>
            <a:pPr algn="r"/>
            <a:r>
              <a:rPr lang="es-MX" sz="700" dirty="0" err="1"/>
              <a:t>Paramio</a:t>
            </a:r>
            <a:r>
              <a:rPr lang="es-MX" sz="700" dirty="0"/>
              <a:t> Leiva, A., Gil-Olarte Márquez, P., Guerrero Rodríguez, C., Mestre Navas, J. M., &amp; </a:t>
            </a:r>
            <a:r>
              <a:rPr lang="es-MX" sz="700" dirty="0" err="1"/>
              <a:t>Guil</a:t>
            </a:r>
            <a:r>
              <a:rPr lang="es-MX" sz="700" dirty="0"/>
              <a:t> Bozal, R. (2017). Ejercicio Físico Y Calidad De Vida En Estudiantes Universitarios. International </a:t>
            </a:r>
            <a:r>
              <a:rPr lang="es-MX" sz="700" dirty="0" err="1"/>
              <a:t>Journal</a:t>
            </a:r>
            <a:r>
              <a:rPr lang="es-MX" sz="700" dirty="0"/>
              <a:t> </a:t>
            </a:r>
            <a:r>
              <a:rPr lang="es-MX" sz="700" dirty="0" err="1"/>
              <a:t>of</a:t>
            </a:r>
            <a:r>
              <a:rPr lang="es-MX" sz="700" dirty="0"/>
              <a:t> </a:t>
            </a:r>
            <a:r>
              <a:rPr lang="es-MX" sz="700" dirty="0" err="1"/>
              <a:t>Developmental</a:t>
            </a:r>
            <a:r>
              <a:rPr lang="es-MX" sz="700" dirty="0"/>
              <a:t> and </a:t>
            </a:r>
            <a:r>
              <a:rPr lang="es-MX" sz="700" dirty="0" err="1"/>
              <a:t>Educational</a:t>
            </a:r>
            <a:r>
              <a:rPr lang="es-MX" sz="700" dirty="0"/>
              <a:t> </a:t>
            </a:r>
            <a:r>
              <a:rPr lang="es-MX" sz="700" dirty="0" err="1"/>
              <a:t>Psychology</a:t>
            </a:r>
            <a:r>
              <a:rPr lang="es-MX" sz="700" dirty="0"/>
              <a:t>. Revista INFAD de Psicología., 2(1), 437.</a:t>
            </a:r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147F3B9D-25E4-4A24-B57E-5E1A26BE577B}"/>
              </a:ext>
            </a:extLst>
          </p:cNvPr>
          <p:cNvSpPr/>
          <p:nvPr/>
        </p:nvSpPr>
        <p:spPr>
          <a:xfrm>
            <a:off x="710694" y="2466143"/>
            <a:ext cx="103419" cy="1593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D9F4947D-3CE0-408D-ADB9-C93CB96A7AC9}"/>
              </a:ext>
            </a:extLst>
          </p:cNvPr>
          <p:cNvSpPr/>
          <p:nvPr/>
        </p:nvSpPr>
        <p:spPr>
          <a:xfrm>
            <a:off x="710694" y="2757000"/>
            <a:ext cx="103419" cy="1593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18FC6E21-E0F8-4663-91CD-8243390C3A5B}"/>
              </a:ext>
            </a:extLst>
          </p:cNvPr>
          <p:cNvSpPr/>
          <p:nvPr/>
        </p:nvSpPr>
        <p:spPr>
          <a:xfrm>
            <a:off x="710694" y="3055541"/>
            <a:ext cx="103419" cy="1593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95EC6A2B-299A-4281-8B0E-A6F22067CF9E}"/>
              </a:ext>
            </a:extLst>
          </p:cNvPr>
          <p:cNvSpPr/>
          <p:nvPr/>
        </p:nvSpPr>
        <p:spPr>
          <a:xfrm rot="10800000">
            <a:off x="710694" y="3315509"/>
            <a:ext cx="103419" cy="1593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98369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FA2F6C-CB33-4D7D-B17A-7D972323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Tendencia de consumo de sustancias en adolescentes</a:t>
            </a: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2E75DD66-0D27-4831-9FAE-9C9B7E5E5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361" y="1301915"/>
            <a:ext cx="3912871" cy="2489836"/>
          </a:xfrm>
        </p:spPr>
        <p:txBody>
          <a:bodyPr>
            <a:normAutofit fontScale="92500" lnSpcReduction="20000"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De acuerdo con la ENCODAT 2016-2017, el consumo excesivo de alcohol durante el último mes se duplicó de 4.3% en 2011 a 8.3% en 2016. En las mujeres tuvo un incremento de más de 3 veces (2.2% a 7.7%).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4.9% de la población de 12 a 17 años fuman tabaco. El 0.5% lo hace diariamente y el 4.4% de forma ocasional.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Los fumadores adolescentes diarios fuman en promedio 5.8 cigarros al día.</a:t>
            </a:r>
          </a:p>
          <a:p>
            <a:pPr lvl="0" algn="just"/>
            <a:endParaRPr lang="es-MX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0F467F0-F0DB-429F-93F0-12595FBD5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539" y="2870600"/>
            <a:ext cx="2454694" cy="186737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2B08385-6386-4206-945D-EDF656592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21"/>
          <a:stretch/>
        </p:blipFill>
        <p:spPr>
          <a:xfrm>
            <a:off x="162534" y="1063229"/>
            <a:ext cx="4716827" cy="198215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AD8C436-1465-42A0-82C6-0236AE4C0558}"/>
              </a:ext>
            </a:extLst>
          </p:cNvPr>
          <p:cNvSpPr txBox="1"/>
          <p:nvPr/>
        </p:nvSpPr>
        <p:spPr>
          <a:xfrm>
            <a:off x="377272" y="4511782"/>
            <a:ext cx="841343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750" dirty="0">
                <a:solidFill>
                  <a:srgbClr val="211D1E"/>
                </a:solidFill>
              </a:rPr>
              <a:t>Encuesta Nacional de Adicciones 2011 y Encuesta Nacional de Consumo de Drogas, Alcohol y Tabaco, 2016-2017</a:t>
            </a:r>
            <a:endParaRPr lang="es-MX" sz="750" dirty="0"/>
          </a:p>
        </p:txBody>
      </p:sp>
    </p:spTree>
    <p:extLst>
      <p:ext uri="{BB962C8B-B14F-4D97-AF65-F5344CB8AC3E}">
        <p14:creationId xmlns:p14="http://schemas.microsoft.com/office/powerpoint/2010/main" val="321466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3">
            <a:extLst>
              <a:ext uri="{FF2B5EF4-FFF2-40B4-BE49-F238E27FC236}">
                <a16:creationId xmlns:a16="http://schemas.microsoft.com/office/drawing/2014/main" id="{CAD8C436-1465-42A0-82C6-0236AE4C0558}"/>
              </a:ext>
            </a:extLst>
          </p:cNvPr>
          <p:cNvSpPr txBox="1"/>
          <p:nvPr/>
        </p:nvSpPr>
        <p:spPr>
          <a:xfrm>
            <a:off x="377272" y="4511782"/>
            <a:ext cx="841343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sz="750" dirty="0">
                <a:solidFill>
                  <a:srgbClr val="211D1E"/>
                </a:solidFill>
              </a:rPr>
              <a:t>Encuesta Nacional de Adicciones 2011 y Encuesta Nacional de Consumo de Drogas, Alcohol y Tabaco, 2016-2017</a:t>
            </a:r>
            <a:endParaRPr lang="es-MX" sz="75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1B3D7D2-129C-48EA-81BE-D61FFAFB3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68" y="1045281"/>
            <a:ext cx="3826438" cy="367425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69B6037-7195-4E60-81FA-23280619A0DF}"/>
              </a:ext>
            </a:extLst>
          </p:cNvPr>
          <p:cNvSpPr/>
          <p:nvPr/>
        </p:nvSpPr>
        <p:spPr>
          <a:xfrm>
            <a:off x="3104116" y="1355199"/>
            <a:ext cx="339047" cy="415826"/>
          </a:xfrm>
          <a:prstGeom prst="rect">
            <a:avLst/>
          </a:prstGeom>
          <a:noFill/>
          <a:ln w="19050"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5EDB625-6D05-4F08-A28E-8EDD5AEB4CC4}"/>
              </a:ext>
            </a:extLst>
          </p:cNvPr>
          <p:cNvGrpSpPr/>
          <p:nvPr/>
        </p:nvGrpSpPr>
        <p:grpSpPr>
          <a:xfrm>
            <a:off x="5063778" y="778805"/>
            <a:ext cx="3631868" cy="2887337"/>
            <a:chOff x="6237268" y="2664526"/>
            <a:chExt cx="5347591" cy="4134191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CEBC3CF4-D78A-4D18-AC4B-C5DB48EFCDD1}"/>
                </a:ext>
              </a:extLst>
            </p:cNvPr>
            <p:cNvGrpSpPr/>
            <p:nvPr/>
          </p:nvGrpSpPr>
          <p:grpSpPr>
            <a:xfrm>
              <a:off x="6237268" y="2664526"/>
              <a:ext cx="5347591" cy="4134191"/>
              <a:chOff x="6319462" y="1575137"/>
              <a:chExt cx="5347591" cy="4134191"/>
            </a:xfrm>
          </p:grpSpPr>
          <p:pic>
            <p:nvPicPr>
              <p:cNvPr id="17" name="Imagen 16" descr="Gráfico, Gráfico de proyección solar&#10;&#10;Descripción generada automáticamente">
                <a:extLst>
                  <a:ext uri="{FF2B5EF4-FFF2-40B4-BE49-F238E27FC236}">
                    <a16:creationId xmlns:a16="http://schemas.microsoft.com/office/drawing/2014/main" id="{CC3E97D0-8204-4666-9573-B1DEBFE39D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19" t="10000" r="3174" b="21035"/>
              <a:stretch/>
            </p:blipFill>
            <p:spPr>
              <a:xfrm>
                <a:off x="6319462" y="1575137"/>
                <a:ext cx="5347591" cy="4134191"/>
              </a:xfrm>
              <a:prstGeom prst="rect">
                <a:avLst/>
              </a:prstGeom>
            </p:spPr>
          </p:pic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F6656CF-F6B8-432E-A27B-76D65880A005}"/>
                  </a:ext>
                </a:extLst>
              </p:cNvPr>
              <p:cNvSpPr txBox="1"/>
              <p:nvPr/>
            </p:nvSpPr>
            <p:spPr>
              <a:xfrm>
                <a:off x="9394112" y="2562145"/>
                <a:ext cx="904263" cy="363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50" b="1" dirty="0"/>
                  <a:t>20.9%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BA5F3EE-EED2-4807-9F89-F585FA97A6D7}"/>
                  </a:ext>
                </a:extLst>
              </p:cNvPr>
              <p:cNvSpPr txBox="1"/>
              <p:nvPr/>
            </p:nvSpPr>
            <p:spPr>
              <a:xfrm>
                <a:off x="9320480" y="4399508"/>
                <a:ext cx="739739" cy="33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900" dirty="0">
                    <a:solidFill>
                      <a:srgbClr val="FBFBFB"/>
                    </a:solidFill>
                  </a:rPr>
                  <a:t>21.4%</a:t>
                </a: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8F49F85A-A669-47CB-9C6B-9DDDE5AD41A1}"/>
                  </a:ext>
                </a:extLst>
              </p:cNvPr>
              <p:cNvSpPr txBox="1"/>
              <p:nvPr/>
            </p:nvSpPr>
            <p:spPr>
              <a:xfrm>
                <a:off x="7577372" y="4944308"/>
                <a:ext cx="739739" cy="33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900" dirty="0">
                    <a:solidFill>
                      <a:srgbClr val="FBFBFB"/>
                    </a:solidFill>
                  </a:rPr>
                  <a:t>17.5%</a:t>
                </a: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875CF103-1C80-447B-8CC5-79ABFC8DDCBE}"/>
                  </a:ext>
                </a:extLst>
              </p:cNvPr>
              <p:cNvSpPr txBox="1"/>
              <p:nvPr/>
            </p:nvSpPr>
            <p:spPr>
              <a:xfrm>
                <a:off x="6534470" y="3782103"/>
                <a:ext cx="739739" cy="33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900" dirty="0">
                    <a:solidFill>
                      <a:srgbClr val="FBFBFB"/>
                    </a:solidFill>
                  </a:rPr>
                  <a:t>13.3%</a:t>
                </a: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A05CFCCA-0523-4960-8AC7-3765247FB484}"/>
                  </a:ext>
                </a:extLst>
              </p:cNvPr>
              <p:cNvSpPr txBox="1"/>
              <p:nvPr/>
            </p:nvSpPr>
            <p:spPr>
              <a:xfrm>
                <a:off x="6626938" y="2837913"/>
                <a:ext cx="739739" cy="33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900" dirty="0">
                    <a:solidFill>
                      <a:srgbClr val="FBFBFB"/>
                    </a:solidFill>
                  </a:rPr>
                  <a:t>8.0%</a:t>
                </a: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6A8D27DB-8F68-490B-A910-5973FD417750}"/>
                  </a:ext>
                </a:extLst>
              </p:cNvPr>
              <p:cNvSpPr txBox="1"/>
              <p:nvPr/>
            </p:nvSpPr>
            <p:spPr>
              <a:xfrm>
                <a:off x="7056634" y="2265462"/>
                <a:ext cx="739739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900" dirty="0">
                    <a:solidFill>
                      <a:schemeClr val="bg2">
                        <a:lumMod val="25000"/>
                      </a:schemeClr>
                    </a:solidFill>
                  </a:rPr>
                  <a:t>5.8%</a:t>
                </a:r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83788516-53A1-4C4E-A997-AF7B7694B7BE}"/>
                  </a:ext>
                </a:extLst>
              </p:cNvPr>
              <p:cNvSpPr txBox="1"/>
              <p:nvPr/>
            </p:nvSpPr>
            <p:spPr>
              <a:xfrm>
                <a:off x="7441618" y="2000921"/>
                <a:ext cx="73973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825" dirty="0"/>
                  <a:t>3.3%</a:t>
                </a: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2EE410C8-29DF-4C0B-9655-7F5C729526B3}"/>
                  </a:ext>
                </a:extLst>
              </p:cNvPr>
              <p:cNvSpPr txBox="1"/>
              <p:nvPr/>
            </p:nvSpPr>
            <p:spPr>
              <a:xfrm>
                <a:off x="8014291" y="1859545"/>
                <a:ext cx="739739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788" dirty="0"/>
                  <a:t>2.9%</a:t>
                </a: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B6A6E455-8C62-4C3B-9AAF-77653E118CB4}"/>
                  </a:ext>
                </a:extLst>
              </p:cNvPr>
              <p:cNvSpPr txBox="1"/>
              <p:nvPr/>
            </p:nvSpPr>
            <p:spPr>
              <a:xfrm>
                <a:off x="7725351" y="1876282"/>
                <a:ext cx="5720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750" dirty="0"/>
                  <a:t>2.4%</a:t>
                </a:r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85B3B1-E6C3-442D-B127-8015D67BA090}"/>
                </a:ext>
              </a:extLst>
            </p:cNvPr>
            <p:cNvSpPr txBox="1"/>
            <p:nvPr/>
          </p:nvSpPr>
          <p:spPr>
            <a:xfrm>
              <a:off x="8281417" y="2935606"/>
              <a:ext cx="73973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50" b="1" dirty="0"/>
                <a:t>4.4%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8FA2F6C-CB33-4D7D-B17A-7D972323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Tendencia de consumo de sustancias en adolescentes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9D9B4B4-6878-4ABB-AD63-CDFA429A5311}"/>
              </a:ext>
            </a:extLst>
          </p:cNvPr>
          <p:cNvSpPr/>
          <p:nvPr/>
        </p:nvSpPr>
        <p:spPr>
          <a:xfrm>
            <a:off x="3104116" y="2991891"/>
            <a:ext cx="339047" cy="415826"/>
          </a:xfrm>
          <a:prstGeom prst="rect">
            <a:avLst/>
          </a:prstGeom>
          <a:noFill/>
          <a:ln w="19050">
            <a:solidFill>
              <a:srgbClr val="9D24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67D72AF-E8D7-42A8-8583-11C6BBD387C2}"/>
              </a:ext>
            </a:extLst>
          </p:cNvPr>
          <p:cNvSpPr txBox="1"/>
          <p:nvPr/>
        </p:nvSpPr>
        <p:spPr>
          <a:xfrm>
            <a:off x="4548765" y="3650576"/>
            <a:ext cx="3265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Junio a Noviembre del 2020 en la Línea de la Vida, el 25.3% de las personas atendidas por problemas con el consumo de sustancias tenían entre 11 y 22 años</a:t>
            </a:r>
          </a:p>
        </p:txBody>
      </p:sp>
    </p:spTree>
    <p:extLst>
      <p:ext uri="{BB962C8B-B14F-4D97-AF65-F5344CB8AC3E}">
        <p14:creationId xmlns:p14="http://schemas.microsoft.com/office/powerpoint/2010/main" val="3022212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1291</Words>
  <Application>Microsoft Office PowerPoint</Application>
  <PresentationFormat>Presentación en pantalla (16:9)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Nova</vt:lpstr>
      <vt:lpstr>Arial Nova Cond</vt:lpstr>
      <vt:lpstr>Arial Nova Light</vt:lpstr>
      <vt:lpstr>Calibri</vt:lpstr>
      <vt:lpstr>Wingdings</vt:lpstr>
      <vt:lpstr>Tema de Office</vt:lpstr>
      <vt:lpstr>Factores protectores de la actividad física en la salud mental de los adolescentes</vt:lpstr>
      <vt:lpstr>Actividad física</vt:lpstr>
      <vt:lpstr>Prevalencia de trastornos mentales en adolescentes</vt:lpstr>
      <vt:lpstr>Tendencia de trastornos mentales en adolescentes</vt:lpstr>
      <vt:lpstr>Tendencia de trastornos mentales en adolescentes</vt:lpstr>
      <vt:lpstr>Factores protectores de la actividad física en la salud mental </vt:lpstr>
      <vt:lpstr>Factores protectores de la actividad física en la salud mental </vt:lpstr>
      <vt:lpstr>Tendencia de consumo de sustancias en adolescentes</vt:lpstr>
      <vt:lpstr>Tendencia de consumo de sustancias en adolescentes</vt:lpstr>
      <vt:lpstr>Tendencia de consumo de sustancias en adolescentes</vt:lpstr>
      <vt:lpstr>Factores protectores de la actividad física en el abuso de sustancias </vt:lpstr>
      <vt:lpstr>Factores protectores de la actividad física en el abuso de sustancias </vt:lpstr>
      <vt:lpstr>Conclusiones</vt:lpstr>
    </vt:vector>
  </TitlesOfParts>
  <Company>UAEH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 UAEH</dc:creator>
  <cp:lastModifiedBy>ARTURO RAMIREZ JAIME</cp:lastModifiedBy>
  <cp:revision>20</cp:revision>
  <dcterms:created xsi:type="dcterms:W3CDTF">2019-07-10T20:07:53Z</dcterms:created>
  <dcterms:modified xsi:type="dcterms:W3CDTF">2021-03-03T23:22:53Z</dcterms:modified>
</cp:coreProperties>
</file>